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4"/>
  </p:notesMasterIdLst>
  <p:handoutMasterIdLst>
    <p:handoutMasterId r:id="rId45"/>
  </p:handoutMasterIdLst>
  <p:sldIdLst>
    <p:sldId id="277" r:id="rId2"/>
    <p:sldId id="258" r:id="rId3"/>
    <p:sldId id="278" r:id="rId4"/>
    <p:sldId id="309" r:id="rId5"/>
    <p:sldId id="312" r:id="rId6"/>
    <p:sldId id="315" r:id="rId7"/>
    <p:sldId id="310" r:id="rId8"/>
    <p:sldId id="351" r:id="rId9"/>
    <p:sldId id="308" r:id="rId10"/>
    <p:sldId id="307" r:id="rId11"/>
    <p:sldId id="317" r:id="rId12"/>
    <p:sldId id="319" r:id="rId13"/>
    <p:sldId id="320" r:id="rId14"/>
    <p:sldId id="323" r:id="rId15"/>
    <p:sldId id="325" r:id="rId16"/>
    <p:sldId id="327" r:id="rId17"/>
    <p:sldId id="313" r:id="rId18"/>
    <p:sldId id="314" r:id="rId19"/>
    <p:sldId id="338" r:id="rId20"/>
    <p:sldId id="329" r:id="rId21"/>
    <p:sldId id="321" r:id="rId22"/>
    <p:sldId id="334" r:id="rId23"/>
    <p:sldId id="341" r:id="rId24"/>
    <p:sldId id="342" r:id="rId25"/>
    <p:sldId id="343" r:id="rId26"/>
    <p:sldId id="336" r:id="rId27"/>
    <p:sldId id="337" r:id="rId28"/>
    <p:sldId id="344" r:id="rId29"/>
    <p:sldId id="330" r:id="rId30"/>
    <p:sldId id="328" r:id="rId31"/>
    <p:sldId id="345" r:id="rId32"/>
    <p:sldId id="333" r:id="rId33"/>
    <p:sldId id="331" r:id="rId34"/>
    <p:sldId id="332" r:id="rId35"/>
    <p:sldId id="322" r:id="rId36"/>
    <p:sldId id="346" r:id="rId37"/>
    <p:sldId id="339" r:id="rId38"/>
    <p:sldId id="347" r:id="rId39"/>
    <p:sldId id="348" r:id="rId40"/>
    <p:sldId id="349" r:id="rId41"/>
    <p:sldId id="350" r:id="rId42"/>
    <p:sldId id="276"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F11"/>
    <a:srgbClr val="DDE200"/>
    <a:srgbClr val="DBFF01"/>
    <a:srgbClr val="DCEB15"/>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5" autoAdjust="0"/>
    <p:restoredTop sz="89825" autoAdjust="0"/>
  </p:normalViewPr>
  <p:slideViewPr>
    <p:cSldViewPr>
      <p:cViewPr varScale="1">
        <p:scale>
          <a:sx n="65" d="100"/>
          <a:sy n="65" d="100"/>
        </p:scale>
        <p:origin x="1638" y="6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36269-019D-4BAC-A798-1522095E34C2}" type="doc">
      <dgm:prSet loTypeId="urn:microsoft.com/office/officeart/2005/8/layout/hProcess9" loCatId="process" qsTypeId="urn:microsoft.com/office/officeart/2005/8/quickstyle/simple1" qsCatId="simple" csTypeId="urn:microsoft.com/office/officeart/2005/8/colors/accent1_2" csCatId="accent1" phldr="1"/>
      <dgm:spPr/>
    </dgm:pt>
    <dgm:pt modelId="{A02D5671-1344-41D3-9DB1-7E77A6297EF8}">
      <dgm:prSet phldrT="[Text]" custT="1"/>
      <dgm:spPr/>
      <dgm:t>
        <a:bodyPr/>
        <a:lstStyle/>
        <a:p>
          <a:r>
            <a:rPr lang="en-US" sz="2000" b="1" dirty="0"/>
            <a:t>Student</a:t>
          </a:r>
          <a:r>
            <a:rPr lang="en-US" sz="1400" b="1" dirty="0"/>
            <a:t> </a:t>
          </a:r>
        </a:p>
      </dgm:t>
    </dgm:pt>
    <dgm:pt modelId="{5CFB1750-A4A8-4FE7-AAAB-6796F4AF2623}" type="parTrans" cxnId="{88AB13D8-091D-444A-A447-5E63909190DB}">
      <dgm:prSet/>
      <dgm:spPr/>
      <dgm:t>
        <a:bodyPr/>
        <a:lstStyle/>
        <a:p>
          <a:endParaRPr lang="en-US"/>
        </a:p>
      </dgm:t>
    </dgm:pt>
    <dgm:pt modelId="{50EDBCCA-4AB1-41F6-A883-8B4589D8B9B8}" type="sibTrans" cxnId="{88AB13D8-091D-444A-A447-5E63909190DB}">
      <dgm:prSet/>
      <dgm:spPr/>
      <dgm:t>
        <a:bodyPr/>
        <a:lstStyle/>
        <a:p>
          <a:endParaRPr lang="en-US"/>
        </a:p>
      </dgm:t>
    </dgm:pt>
    <dgm:pt modelId="{0C4B488E-834A-470B-8981-7AFAF0619051}">
      <dgm:prSet phldrT="[Text]" custT="1"/>
      <dgm:spPr/>
      <dgm:t>
        <a:bodyPr/>
        <a:lstStyle/>
        <a:p>
          <a:r>
            <a:rPr lang="en-US" sz="1600" b="1" dirty="0"/>
            <a:t>Work-Study Supervisor</a:t>
          </a:r>
        </a:p>
      </dgm:t>
    </dgm:pt>
    <dgm:pt modelId="{2E3C371B-66BB-4D88-AF35-FE1FEEE24867}" type="parTrans" cxnId="{B2231630-113E-4B8F-8BD6-8E212F0490F9}">
      <dgm:prSet/>
      <dgm:spPr/>
      <dgm:t>
        <a:bodyPr/>
        <a:lstStyle/>
        <a:p>
          <a:endParaRPr lang="en-US"/>
        </a:p>
      </dgm:t>
    </dgm:pt>
    <dgm:pt modelId="{3D7AE3B7-2485-4324-A807-ADBA265F16CD}" type="sibTrans" cxnId="{B2231630-113E-4B8F-8BD6-8E212F0490F9}">
      <dgm:prSet/>
      <dgm:spPr/>
      <dgm:t>
        <a:bodyPr/>
        <a:lstStyle/>
        <a:p>
          <a:endParaRPr lang="en-US"/>
        </a:p>
      </dgm:t>
    </dgm:pt>
    <dgm:pt modelId="{3AAAAAA3-842A-4425-8AC8-0060B451584A}">
      <dgm:prSet phldrT="[Text]" custT="1"/>
      <dgm:spPr/>
      <dgm:t>
        <a:bodyPr/>
        <a:lstStyle/>
        <a:p>
          <a:r>
            <a:rPr lang="en-US" sz="1475" b="1" dirty="0"/>
            <a:t>Campus Work-Study Coordinator</a:t>
          </a:r>
        </a:p>
      </dgm:t>
    </dgm:pt>
    <dgm:pt modelId="{A167E085-52BD-4659-879C-F139F1639E40}" type="parTrans" cxnId="{2F702942-332A-415E-828A-FDE9477E32C2}">
      <dgm:prSet/>
      <dgm:spPr/>
      <dgm:t>
        <a:bodyPr/>
        <a:lstStyle/>
        <a:p>
          <a:endParaRPr lang="en-US"/>
        </a:p>
      </dgm:t>
    </dgm:pt>
    <dgm:pt modelId="{48757CB3-1C02-4F5B-B113-2761E40A0194}" type="sibTrans" cxnId="{2F702942-332A-415E-828A-FDE9477E32C2}">
      <dgm:prSet/>
      <dgm:spPr/>
      <dgm:t>
        <a:bodyPr/>
        <a:lstStyle/>
        <a:p>
          <a:endParaRPr lang="en-US"/>
        </a:p>
      </dgm:t>
    </dgm:pt>
    <dgm:pt modelId="{CFFB742A-B668-49E2-B0E6-1BB2E243D998}">
      <dgm:prSet phldrT="[Text]" custT="1"/>
      <dgm:spPr/>
      <dgm:t>
        <a:bodyPr/>
        <a:lstStyle/>
        <a:p>
          <a:r>
            <a:rPr lang="en-US" sz="1480" b="1" dirty="0"/>
            <a:t>College  Work-Study Coordinator</a:t>
          </a:r>
        </a:p>
      </dgm:t>
    </dgm:pt>
    <dgm:pt modelId="{30047BAD-D3C0-4F01-BB5B-F2EA5C4C6934}" type="parTrans" cxnId="{326AC2E8-FEF1-4CA6-91FD-99DE62BCF810}">
      <dgm:prSet/>
      <dgm:spPr/>
      <dgm:t>
        <a:bodyPr/>
        <a:lstStyle/>
        <a:p>
          <a:endParaRPr lang="en-US"/>
        </a:p>
      </dgm:t>
    </dgm:pt>
    <dgm:pt modelId="{DA0FED33-1EB9-44EC-A99B-231B1764D186}" type="sibTrans" cxnId="{326AC2E8-FEF1-4CA6-91FD-99DE62BCF810}">
      <dgm:prSet/>
      <dgm:spPr/>
      <dgm:t>
        <a:bodyPr/>
        <a:lstStyle/>
        <a:p>
          <a:endParaRPr lang="en-US"/>
        </a:p>
      </dgm:t>
    </dgm:pt>
    <dgm:pt modelId="{A4D70888-F000-45ED-8000-F404C96F61D4}">
      <dgm:prSet phldrT="[Text]"/>
      <dgm:spPr/>
      <dgm:t>
        <a:bodyPr/>
        <a:lstStyle/>
        <a:p>
          <a:r>
            <a:rPr lang="en-US" b="1" dirty="0"/>
            <a:t>Human Resources</a:t>
          </a:r>
        </a:p>
      </dgm:t>
    </dgm:pt>
    <dgm:pt modelId="{F48BA775-FB02-4B3A-B47C-1A6AE6669D9D}" type="parTrans" cxnId="{6CE4A833-A0BF-4C08-86BE-188580857D43}">
      <dgm:prSet/>
      <dgm:spPr/>
      <dgm:t>
        <a:bodyPr/>
        <a:lstStyle/>
        <a:p>
          <a:endParaRPr lang="en-US"/>
        </a:p>
      </dgm:t>
    </dgm:pt>
    <dgm:pt modelId="{60032583-77A5-45E2-9A3C-047237D13EF9}" type="sibTrans" cxnId="{6CE4A833-A0BF-4C08-86BE-188580857D43}">
      <dgm:prSet/>
      <dgm:spPr/>
      <dgm:t>
        <a:bodyPr/>
        <a:lstStyle/>
        <a:p>
          <a:endParaRPr lang="en-US"/>
        </a:p>
      </dgm:t>
    </dgm:pt>
    <dgm:pt modelId="{76D4F37E-FADE-4FEA-8FEC-81D8C3DB9BAC}">
      <dgm:prSet phldrT="[Text]"/>
      <dgm:spPr/>
      <dgm:t>
        <a:bodyPr/>
        <a:lstStyle/>
        <a:p>
          <a:r>
            <a:rPr lang="en-US" b="1" dirty="0"/>
            <a:t>IT</a:t>
          </a:r>
        </a:p>
      </dgm:t>
    </dgm:pt>
    <dgm:pt modelId="{21CB3A46-0E33-4BE7-B7A3-2F3AB435E2B5}" type="parTrans" cxnId="{0A83D6FC-18E1-4E3F-8B2F-2F2E600C9514}">
      <dgm:prSet/>
      <dgm:spPr/>
      <dgm:t>
        <a:bodyPr/>
        <a:lstStyle/>
        <a:p>
          <a:endParaRPr lang="en-US"/>
        </a:p>
      </dgm:t>
    </dgm:pt>
    <dgm:pt modelId="{434E2402-D90B-4CCF-9244-5993F8CA5496}" type="sibTrans" cxnId="{0A83D6FC-18E1-4E3F-8B2F-2F2E600C9514}">
      <dgm:prSet/>
      <dgm:spPr/>
      <dgm:t>
        <a:bodyPr/>
        <a:lstStyle/>
        <a:p>
          <a:endParaRPr lang="en-US"/>
        </a:p>
      </dgm:t>
    </dgm:pt>
    <dgm:pt modelId="{6146FB89-D807-41AD-9675-7C79EE5EC29F}">
      <dgm:prSet phldrT="[Text]"/>
      <dgm:spPr/>
      <dgm:t>
        <a:bodyPr/>
        <a:lstStyle/>
        <a:p>
          <a:r>
            <a:rPr lang="en-US" b="1" dirty="0"/>
            <a:t>Payroll</a:t>
          </a:r>
        </a:p>
      </dgm:t>
    </dgm:pt>
    <dgm:pt modelId="{50F9DD76-6014-47AD-931C-BE711D332A66}" type="parTrans" cxnId="{BCA71840-FCD0-4281-B5B2-956C458DC033}">
      <dgm:prSet/>
      <dgm:spPr/>
      <dgm:t>
        <a:bodyPr/>
        <a:lstStyle/>
        <a:p>
          <a:endParaRPr lang="en-US"/>
        </a:p>
      </dgm:t>
    </dgm:pt>
    <dgm:pt modelId="{C04987A6-13A9-49A1-AECB-A563F55F1627}" type="sibTrans" cxnId="{BCA71840-FCD0-4281-B5B2-956C458DC033}">
      <dgm:prSet/>
      <dgm:spPr/>
      <dgm:t>
        <a:bodyPr/>
        <a:lstStyle/>
        <a:p>
          <a:endParaRPr lang="en-US"/>
        </a:p>
      </dgm:t>
    </dgm:pt>
    <dgm:pt modelId="{3C937531-86C8-44B7-9F6A-A9DC1BA2EF72}" type="pres">
      <dgm:prSet presAssocID="{AE436269-019D-4BAC-A798-1522095E34C2}" presName="CompostProcess" presStyleCnt="0">
        <dgm:presLayoutVars>
          <dgm:dir/>
          <dgm:resizeHandles val="exact"/>
        </dgm:presLayoutVars>
      </dgm:prSet>
      <dgm:spPr/>
    </dgm:pt>
    <dgm:pt modelId="{E825BC34-2D01-446B-93C2-E654BBFA9B40}" type="pres">
      <dgm:prSet presAssocID="{AE436269-019D-4BAC-A798-1522095E34C2}" presName="arrow" presStyleLbl="bgShp" presStyleIdx="0" presStyleCnt="1"/>
      <dgm:spPr/>
    </dgm:pt>
    <dgm:pt modelId="{1769BF21-4988-40D2-89A5-468D57E5B2DE}" type="pres">
      <dgm:prSet presAssocID="{AE436269-019D-4BAC-A798-1522095E34C2}" presName="linearProcess" presStyleCnt="0"/>
      <dgm:spPr/>
    </dgm:pt>
    <dgm:pt modelId="{69E24EC6-E201-45EA-8482-ED5257F0B9D8}" type="pres">
      <dgm:prSet presAssocID="{A02D5671-1344-41D3-9DB1-7E77A6297EF8}" presName="textNode" presStyleLbl="node1" presStyleIdx="0" presStyleCnt="7">
        <dgm:presLayoutVars>
          <dgm:bulletEnabled val="1"/>
        </dgm:presLayoutVars>
      </dgm:prSet>
      <dgm:spPr/>
    </dgm:pt>
    <dgm:pt modelId="{9D9413E1-B3F5-4FC2-A839-73E4909602C1}" type="pres">
      <dgm:prSet presAssocID="{50EDBCCA-4AB1-41F6-A883-8B4589D8B9B8}" presName="sibTrans" presStyleCnt="0"/>
      <dgm:spPr/>
    </dgm:pt>
    <dgm:pt modelId="{961A6DB7-FA05-40BD-A274-FAC47A198D65}" type="pres">
      <dgm:prSet presAssocID="{0C4B488E-834A-470B-8981-7AFAF0619051}" presName="textNode" presStyleLbl="node1" presStyleIdx="1" presStyleCnt="7" custLinFactNeighborX="-27215" custLinFactNeighborY="758">
        <dgm:presLayoutVars>
          <dgm:bulletEnabled val="1"/>
        </dgm:presLayoutVars>
      </dgm:prSet>
      <dgm:spPr/>
    </dgm:pt>
    <dgm:pt modelId="{813460E0-5BF7-43EC-A654-ABEAC86DD94C}" type="pres">
      <dgm:prSet presAssocID="{3D7AE3B7-2485-4324-A807-ADBA265F16CD}" presName="sibTrans" presStyleCnt="0"/>
      <dgm:spPr/>
    </dgm:pt>
    <dgm:pt modelId="{C3A8684C-DCF8-4D78-B0DB-5D0494E4925C}" type="pres">
      <dgm:prSet presAssocID="{3AAAAAA3-842A-4425-8AC8-0060B451584A}" presName="textNode" presStyleLbl="node1" presStyleIdx="2" presStyleCnt="7">
        <dgm:presLayoutVars>
          <dgm:bulletEnabled val="1"/>
        </dgm:presLayoutVars>
      </dgm:prSet>
      <dgm:spPr/>
    </dgm:pt>
    <dgm:pt modelId="{303F0606-B6B5-4D9F-B884-CF79ED069A57}" type="pres">
      <dgm:prSet presAssocID="{48757CB3-1C02-4F5B-B113-2761E40A0194}" presName="sibTrans" presStyleCnt="0"/>
      <dgm:spPr/>
    </dgm:pt>
    <dgm:pt modelId="{73C106DE-6F92-43B7-9686-1FAE9806BD05}" type="pres">
      <dgm:prSet presAssocID="{CFFB742A-B668-49E2-B0E6-1BB2E243D998}" presName="textNode" presStyleLbl="node1" presStyleIdx="3" presStyleCnt="7" custLinFactNeighborX="30809" custLinFactNeighborY="758">
        <dgm:presLayoutVars>
          <dgm:bulletEnabled val="1"/>
        </dgm:presLayoutVars>
      </dgm:prSet>
      <dgm:spPr/>
    </dgm:pt>
    <dgm:pt modelId="{5E235344-244D-4F95-99AE-23D6018055FD}" type="pres">
      <dgm:prSet presAssocID="{DA0FED33-1EB9-44EC-A99B-231B1764D186}" presName="sibTrans" presStyleCnt="0"/>
      <dgm:spPr/>
    </dgm:pt>
    <dgm:pt modelId="{CBC77D98-CA5D-4824-BB81-602C9E7D8C12}" type="pres">
      <dgm:prSet presAssocID="{A4D70888-F000-45ED-8000-F404C96F61D4}" presName="textNode" presStyleLbl="node1" presStyleIdx="4" presStyleCnt="7">
        <dgm:presLayoutVars>
          <dgm:bulletEnabled val="1"/>
        </dgm:presLayoutVars>
      </dgm:prSet>
      <dgm:spPr/>
    </dgm:pt>
    <dgm:pt modelId="{FCE4FF66-4B89-48BC-9F88-BF3EB775E4E0}" type="pres">
      <dgm:prSet presAssocID="{60032583-77A5-45E2-9A3C-047237D13EF9}" presName="sibTrans" presStyleCnt="0"/>
      <dgm:spPr/>
    </dgm:pt>
    <dgm:pt modelId="{8CB3ABFA-43CE-499B-9B96-A24CEE9CFCDB}" type="pres">
      <dgm:prSet presAssocID="{76D4F37E-FADE-4FEA-8FEC-81D8C3DB9BAC}" presName="textNode" presStyleLbl="node1" presStyleIdx="5" presStyleCnt="7">
        <dgm:presLayoutVars>
          <dgm:bulletEnabled val="1"/>
        </dgm:presLayoutVars>
      </dgm:prSet>
      <dgm:spPr/>
    </dgm:pt>
    <dgm:pt modelId="{0CC530F2-CE4F-4F62-B830-D375B9D0FFF3}" type="pres">
      <dgm:prSet presAssocID="{434E2402-D90B-4CCF-9244-5993F8CA5496}" presName="sibTrans" presStyleCnt="0"/>
      <dgm:spPr/>
    </dgm:pt>
    <dgm:pt modelId="{56560890-FE63-425D-A57A-1CAC6DEADE6C}" type="pres">
      <dgm:prSet presAssocID="{6146FB89-D807-41AD-9675-7C79EE5EC29F}" presName="textNode" presStyleLbl="node1" presStyleIdx="6" presStyleCnt="7">
        <dgm:presLayoutVars>
          <dgm:bulletEnabled val="1"/>
        </dgm:presLayoutVars>
      </dgm:prSet>
      <dgm:spPr/>
    </dgm:pt>
  </dgm:ptLst>
  <dgm:cxnLst>
    <dgm:cxn modelId="{D99C7823-54ED-4A71-BC12-93BCF2F9BB5D}" type="presOf" srcId="{76D4F37E-FADE-4FEA-8FEC-81D8C3DB9BAC}" destId="{8CB3ABFA-43CE-499B-9B96-A24CEE9CFCDB}" srcOrd="0" destOrd="0" presId="urn:microsoft.com/office/officeart/2005/8/layout/hProcess9"/>
    <dgm:cxn modelId="{B2231630-113E-4B8F-8BD6-8E212F0490F9}" srcId="{AE436269-019D-4BAC-A798-1522095E34C2}" destId="{0C4B488E-834A-470B-8981-7AFAF0619051}" srcOrd="1" destOrd="0" parTransId="{2E3C371B-66BB-4D88-AF35-FE1FEEE24867}" sibTransId="{3D7AE3B7-2485-4324-A807-ADBA265F16CD}"/>
    <dgm:cxn modelId="{6CE4A833-A0BF-4C08-86BE-188580857D43}" srcId="{AE436269-019D-4BAC-A798-1522095E34C2}" destId="{A4D70888-F000-45ED-8000-F404C96F61D4}" srcOrd="4" destOrd="0" parTransId="{F48BA775-FB02-4B3A-B47C-1A6AE6669D9D}" sibTransId="{60032583-77A5-45E2-9A3C-047237D13EF9}"/>
    <dgm:cxn modelId="{BCA71840-FCD0-4281-B5B2-956C458DC033}" srcId="{AE436269-019D-4BAC-A798-1522095E34C2}" destId="{6146FB89-D807-41AD-9675-7C79EE5EC29F}" srcOrd="6" destOrd="0" parTransId="{50F9DD76-6014-47AD-931C-BE711D332A66}" sibTransId="{C04987A6-13A9-49A1-AECB-A563F55F1627}"/>
    <dgm:cxn modelId="{F4BDF35F-9D97-4FEB-AC17-B9C64AA83599}" type="presOf" srcId="{A4D70888-F000-45ED-8000-F404C96F61D4}" destId="{CBC77D98-CA5D-4824-BB81-602C9E7D8C12}" srcOrd="0" destOrd="0" presId="urn:microsoft.com/office/officeart/2005/8/layout/hProcess9"/>
    <dgm:cxn modelId="{2F702942-332A-415E-828A-FDE9477E32C2}" srcId="{AE436269-019D-4BAC-A798-1522095E34C2}" destId="{3AAAAAA3-842A-4425-8AC8-0060B451584A}" srcOrd="2" destOrd="0" parTransId="{A167E085-52BD-4659-879C-F139F1639E40}" sibTransId="{48757CB3-1C02-4F5B-B113-2761E40A0194}"/>
    <dgm:cxn modelId="{F6109456-9EE5-4391-8BE4-B753BD32B9DE}" type="presOf" srcId="{A02D5671-1344-41D3-9DB1-7E77A6297EF8}" destId="{69E24EC6-E201-45EA-8482-ED5257F0B9D8}" srcOrd="0" destOrd="0" presId="urn:microsoft.com/office/officeart/2005/8/layout/hProcess9"/>
    <dgm:cxn modelId="{F1E96578-C091-4692-B7AC-801B9D5E5C11}" type="presOf" srcId="{CFFB742A-B668-49E2-B0E6-1BB2E243D998}" destId="{73C106DE-6F92-43B7-9686-1FAE9806BD05}" srcOrd="0" destOrd="0" presId="urn:microsoft.com/office/officeart/2005/8/layout/hProcess9"/>
    <dgm:cxn modelId="{2903CD88-ED85-45CF-B0CE-B543916F473F}" type="presOf" srcId="{6146FB89-D807-41AD-9675-7C79EE5EC29F}" destId="{56560890-FE63-425D-A57A-1CAC6DEADE6C}" srcOrd="0" destOrd="0" presId="urn:microsoft.com/office/officeart/2005/8/layout/hProcess9"/>
    <dgm:cxn modelId="{2B6BD290-41AE-4549-8598-BD38A909EB3C}" type="presOf" srcId="{3AAAAAA3-842A-4425-8AC8-0060B451584A}" destId="{C3A8684C-DCF8-4D78-B0DB-5D0494E4925C}" srcOrd="0" destOrd="0" presId="urn:microsoft.com/office/officeart/2005/8/layout/hProcess9"/>
    <dgm:cxn modelId="{7B261CC0-0C3E-4746-B62A-830E454E0A08}" type="presOf" srcId="{0C4B488E-834A-470B-8981-7AFAF0619051}" destId="{961A6DB7-FA05-40BD-A274-FAC47A198D65}" srcOrd="0" destOrd="0" presId="urn:microsoft.com/office/officeart/2005/8/layout/hProcess9"/>
    <dgm:cxn modelId="{88AB13D8-091D-444A-A447-5E63909190DB}" srcId="{AE436269-019D-4BAC-A798-1522095E34C2}" destId="{A02D5671-1344-41D3-9DB1-7E77A6297EF8}" srcOrd="0" destOrd="0" parTransId="{5CFB1750-A4A8-4FE7-AAAB-6796F4AF2623}" sibTransId="{50EDBCCA-4AB1-41F6-A883-8B4589D8B9B8}"/>
    <dgm:cxn modelId="{326AC2E8-FEF1-4CA6-91FD-99DE62BCF810}" srcId="{AE436269-019D-4BAC-A798-1522095E34C2}" destId="{CFFB742A-B668-49E2-B0E6-1BB2E243D998}" srcOrd="3" destOrd="0" parTransId="{30047BAD-D3C0-4F01-BB5B-F2EA5C4C6934}" sibTransId="{DA0FED33-1EB9-44EC-A99B-231B1764D186}"/>
    <dgm:cxn modelId="{47B9E8EA-36D7-494F-92A0-40B2861A19E5}" type="presOf" srcId="{AE436269-019D-4BAC-A798-1522095E34C2}" destId="{3C937531-86C8-44B7-9F6A-A9DC1BA2EF72}" srcOrd="0" destOrd="0" presId="urn:microsoft.com/office/officeart/2005/8/layout/hProcess9"/>
    <dgm:cxn modelId="{0A83D6FC-18E1-4E3F-8B2F-2F2E600C9514}" srcId="{AE436269-019D-4BAC-A798-1522095E34C2}" destId="{76D4F37E-FADE-4FEA-8FEC-81D8C3DB9BAC}" srcOrd="5" destOrd="0" parTransId="{21CB3A46-0E33-4BE7-B7A3-2F3AB435E2B5}" sibTransId="{434E2402-D90B-4CCF-9244-5993F8CA5496}"/>
    <dgm:cxn modelId="{7F0CB169-5F7F-44F5-A94B-0F6391BD21D3}" type="presParOf" srcId="{3C937531-86C8-44B7-9F6A-A9DC1BA2EF72}" destId="{E825BC34-2D01-446B-93C2-E654BBFA9B40}" srcOrd="0" destOrd="0" presId="urn:microsoft.com/office/officeart/2005/8/layout/hProcess9"/>
    <dgm:cxn modelId="{0456A201-59CE-4361-A315-B1EB7CC5DE12}" type="presParOf" srcId="{3C937531-86C8-44B7-9F6A-A9DC1BA2EF72}" destId="{1769BF21-4988-40D2-89A5-468D57E5B2DE}" srcOrd="1" destOrd="0" presId="urn:microsoft.com/office/officeart/2005/8/layout/hProcess9"/>
    <dgm:cxn modelId="{9942412B-9BD1-4BF5-A08E-08EECEE795CE}" type="presParOf" srcId="{1769BF21-4988-40D2-89A5-468D57E5B2DE}" destId="{69E24EC6-E201-45EA-8482-ED5257F0B9D8}" srcOrd="0" destOrd="0" presId="urn:microsoft.com/office/officeart/2005/8/layout/hProcess9"/>
    <dgm:cxn modelId="{7572E7E9-408C-421E-9870-1F246F213253}" type="presParOf" srcId="{1769BF21-4988-40D2-89A5-468D57E5B2DE}" destId="{9D9413E1-B3F5-4FC2-A839-73E4909602C1}" srcOrd="1" destOrd="0" presId="urn:microsoft.com/office/officeart/2005/8/layout/hProcess9"/>
    <dgm:cxn modelId="{C069EFCF-9E0D-492B-8455-43E2B4CA597D}" type="presParOf" srcId="{1769BF21-4988-40D2-89A5-468D57E5B2DE}" destId="{961A6DB7-FA05-40BD-A274-FAC47A198D65}" srcOrd="2" destOrd="0" presId="urn:microsoft.com/office/officeart/2005/8/layout/hProcess9"/>
    <dgm:cxn modelId="{9621BEC6-4A4E-4129-AB83-43527B70DD8E}" type="presParOf" srcId="{1769BF21-4988-40D2-89A5-468D57E5B2DE}" destId="{813460E0-5BF7-43EC-A654-ABEAC86DD94C}" srcOrd="3" destOrd="0" presId="urn:microsoft.com/office/officeart/2005/8/layout/hProcess9"/>
    <dgm:cxn modelId="{24631918-6CD5-418B-879D-AEE80A4E62C3}" type="presParOf" srcId="{1769BF21-4988-40D2-89A5-468D57E5B2DE}" destId="{C3A8684C-DCF8-4D78-B0DB-5D0494E4925C}" srcOrd="4" destOrd="0" presId="urn:microsoft.com/office/officeart/2005/8/layout/hProcess9"/>
    <dgm:cxn modelId="{F997F170-D3A3-4D12-A6E8-4A9630D50AAF}" type="presParOf" srcId="{1769BF21-4988-40D2-89A5-468D57E5B2DE}" destId="{303F0606-B6B5-4D9F-B884-CF79ED069A57}" srcOrd="5" destOrd="0" presId="urn:microsoft.com/office/officeart/2005/8/layout/hProcess9"/>
    <dgm:cxn modelId="{D13764DD-DC4E-4613-975E-D41BD4FFFBE3}" type="presParOf" srcId="{1769BF21-4988-40D2-89A5-468D57E5B2DE}" destId="{73C106DE-6F92-43B7-9686-1FAE9806BD05}" srcOrd="6" destOrd="0" presId="urn:microsoft.com/office/officeart/2005/8/layout/hProcess9"/>
    <dgm:cxn modelId="{7BEB646E-6DBB-4EA7-ACD3-CA617708B6DB}" type="presParOf" srcId="{1769BF21-4988-40D2-89A5-468D57E5B2DE}" destId="{5E235344-244D-4F95-99AE-23D6018055FD}" srcOrd="7" destOrd="0" presId="urn:microsoft.com/office/officeart/2005/8/layout/hProcess9"/>
    <dgm:cxn modelId="{827867CA-68EC-4D10-BD70-0B18F3F45C26}" type="presParOf" srcId="{1769BF21-4988-40D2-89A5-468D57E5B2DE}" destId="{CBC77D98-CA5D-4824-BB81-602C9E7D8C12}" srcOrd="8" destOrd="0" presId="urn:microsoft.com/office/officeart/2005/8/layout/hProcess9"/>
    <dgm:cxn modelId="{D9FAD5A3-9858-4537-A02B-DBBB38A1350C}" type="presParOf" srcId="{1769BF21-4988-40D2-89A5-468D57E5B2DE}" destId="{FCE4FF66-4B89-48BC-9F88-BF3EB775E4E0}" srcOrd="9" destOrd="0" presId="urn:microsoft.com/office/officeart/2005/8/layout/hProcess9"/>
    <dgm:cxn modelId="{6F0E1B9B-0C06-4DE1-848D-B7227877F4DE}" type="presParOf" srcId="{1769BF21-4988-40D2-89A5-468D57E5B2DE}" destId="{8CB3ABFA-43CE-499B-9B96-A24CEE9CFCDB}" srcOrd="10" destOrd="0" presId="urn:microsoft.com/office/officeart/2005/8/layout/hProcess9"/>
    <dgm:cxn modelId="{EC22F9E4-969E-4AB9-8223-C86131591794}" type="presParOf" srcId="{1769BF21-4988-40D2-89A5-468D57E5B2DE}" destId="{0CC530F2-CE4F-4F62-B830-D375B9D0FFF3}" srcOrd="11" destOrd="0" presId="urn:microsoft.com/office/officeart/2005/8/layout/hProcess9"/>
    <dgm:cxn modelId="{C3CE9BB0-439D-4315-A2DA-E85FE3706EA5}" type="presParOf" srcId="{1769BF21-4988-40D2-89A5-468D57E5B2DE}" destId="{56560890-FE63-425D-A57A-1CAC6DEADE6C}"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5BC34-2D01-446B-93C2-E654BBFA9B40}">
      <dsp:nvSpPr>
        <dsp:cNvPr id="0" name=""/>
        <dsp:cNvSpPr/>
      </dsp:nvSpPr>
      <dsp:spPr>
        <a:xfrm>
          <a:off x="645794" y="0"/>
          <a:ext cx="7319010" cy="50291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E24EC6-E201-45EA-8482-ED5257F0B9D8}">
      <dsp:nvSpPr>
        <dsp:cNvPr id="0" name=""/>
        <dsp:cNvSpPr/>
      </dsp:nvSpPr>
      <dsp:spPr>
        <a:xfrm>
          <a:off x="4187" y="1508759"/>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Student</a:t>
          </a:r>
          <a:r>
            <a:rPr lang="en-US" sz="1400" b="1" kern="1200" dirty="0"/>
            <a:t> </a:t>
          </a:r>
        </a:p>
      </dsp:txBody>
      <dsp:txXfrm>
        <a:off x="61137" y="1565709"/>
        <a:ext cx="1052734" cy="1897780"/>
      </dsp:txXfrm>
    </dsp:sp>
    <dsp:sp modelId="{961A6DB7-FA05-40BD-A274-FAC47A198D65}">
      <dsp:nvSpPr>
        <dsp:cNvPr id="0" name=""/>
        <dsp:cNvSpPr/>
      </dsp:nvSpPr>
      <dsp:spPr>
        <a:xfrm>
          <a:off x="1223686" y="1524008"/>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Work-Study Supervisor</a:t>
          </a:r>
        </a:p>
      </dsp:txBody>
      <dsp:txXfrm>
        <a:off x="1280636" y="1580958"/>
        <a:ext cx="1052734" cy="1897780"/>
      </dsp:txXfrm>
    </dsp:sp>
    <dsp:sp modelId="{C3A8684C-DCF8-4D78-B0DB-5D0494E4925C}">
      <dsp:nvSpPr>
        <dsp:cNvPr id="0" name=""/>
        <dsp:cNvSpPr/>
      </dsp:nvSpPr>
      <dsp:spPr>
        <a:xfrm>
          <a:off x="2482717" y="1508759"/>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55637">
            <a:lnSpc>
              <a:spcPct val="90000"/>
            </a:lnSpc>
            <a:spcBef>
              <a:spcPct val="0"/>
            </a:spcBef>
            <a:spcAft>
              <a:spcPct val="35000"/>
            </a:spcAft>
            <a:buNone/>
          </a:pPr>
          <a:r>
            <a:rPr lang="en-US" sz="1475" b="1" kern="1200" dirty="0"/>
            <a:t>Campus Work-Study Coordinator</a:t>
          </a:r>
        </a:p>
      </dsp:txBody>
      <dsp:txXfrm>
        <a:off x="2539667" y="1565709"/>
        <a:ext cx="1052734" cy="1897780"/>
      </dsp:txXfrm>
    </dsp:sp>
    <dsp:sp modelId="{73C106DE-6F92-43B7-9686-1FAE9806BD05}">
      <dsp:nvSpPr>
        <dsp:cNvPr id="0" name=""/>
        <dsp:cNvSpPr/>
      </dsp:nvSpPr>
      <dsp:spPr>
        <a:xfrm>
          <a:off x="3744359" y="1524008"/>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57860">
            <a:lnSpc>
              <a:spcPct val="90000"/>
            </a:lnSpc>
            <a:spcBef>
              <a:spcPct val="0"/>
            </a:spcBef>
            <a:spcAft>
              <a:spcPct val="35000"/>
            </a:spcAft>
            <a:buNone/>
          </a:pPr>
          <a:r>
            <a:rPr lang="en-US" sz="1480" b="1" kern="1200" dirty="0"/>
            <a:t>College  Work-Study Coordinator</a:t>
          </a:r>
        </a:p>
      </dsp:txBody>
      <dsp:txXfrm>
        <a:off x="3801309" y="1580958"/>
        <a:ext cx="1052734" cy="1897780"/>
      </dsp:txXfrm>
    </dsp:sp>
    <dsp:sp modelId="{CBC77D98-CA5D-4824-BB81-602C9E7D8C12}">
      <dsp:nvSpPr>
        <dsp:cNvPr id="0" name=""/>
        <dsp:cNvSpPr/>
      </dsp:nvSpPr>
      <dsp:spPr>
        <a:xfrm>
          <a:off x="4961247" y="1508759"/>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Human Resources</a:t>
          </a:r>
        </a:p>
      </dsp:txBody>
      <dsp:txXfrm>
        <a:off x="5018197" y="1565709"/>
        <a:ext cx="1052734" cy="1897780"/>
      </dsp:txXfrm>
    </dsp:sp>
    <dsp:sp modelId="{8CB3ABFA-43CE-499B-9B96-A24CEE9CFCDB}">
      <dsp:nvSpPr>
        <dsp:cNvPr id="0" name=""/>
        <dsp:cNvSpPr/>
      </dsp:nvSpPr>
      <dsp:spPr>
        <a:xfrm>
          <a:off x="6200512" y="1508759"/>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IT</a:t>
          </a:r>
        </a:p>
      </dsp:txBody>
      <dsp:txXfrm>
        <a:off x="6257462" y="1565709"/>
        <a:ext cx="1052734" cy="1897780"/>
      </dsp:txXfrm>
    </dsp:sp>
    <dsp:sp modelId="{56560890-FE63-425D-A57A-1CAC6DEADE6C}">
      <dsp:nvSpPr>
        <dsp:cNvPr id="0" name=""/>
        <dsp:cNvSpPr/>
      </dsp:nvSpPr>
      <dsp:spPr>
        <a:xfrm>
          <a:off x="7439777" y="1508759"/>
          <a:ext cx="1166634" cy="201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Payroll</a:t>
          </a:r>
        </a:p>
      </dsp:txBody>
      <dsp:txXfrm>
        <a:off x="7496727" y="1565709"/>
        <a:ext cx="1052734" cy="189778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774F2B8-8F79-43F1-B444-65F29C90CB71}" type="datetimeFigureOut">
              <a:rPr lang="en-US" smtClean="0"/>
              <a:t>1/18/2022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33C7E3B-2CFA-46DC-A017-EC6717611BD1}" type="slidenum">
              <a:rPr lang="en-US" smtClean="0"/>
              <a:t>‹#›</a:t>
            </a:fld>
            <a:endParaRPr lang="en-US" dirty="0"/>
          </a:p>
        </p:txBody>
      </p:sp>
    </p:spTree>
    <p:extLst>
      <p:ext uri="{BB962C8B-B14F-4D97-AF65-F5344CB8AC3E}">
        <p14:creationId xmlns:p14="http://schemas.microsoft.com/office/powerpoint/2010/main" val="3337191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F830A1-3891-4B82-A120-081866556DA0}" type="datetimeFigureOut">
              <a:rPr lang="en-US" smtClean="0"/>
              <a:pPr/>
              <a:t>1/18/2022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8047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19</a:t>
            </a:fld>
            <a:endParaRPr lang="en-US" dirty="0"/>
          </a:p>
        </p:txBody>
      </p:sp>
    </p:spTree>
    <p:extLst>
      <p:ext uri="{BB962C8B-B14F-4D97-AF65-F5344CB8AC3E}">
        <p14:creationId xmlns:p14="http://schemas.microsoft.com/office/powerpoint/2010/main" val="1343701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21</a:t>
            </a:fld>
            <a:endParaRPr lang="en-US" dirty="0"/>
          </a:p>
        </p:txBody>
      </p:sp>
    </p:spTree>
    <p:extLst>
      <p:ext uri="{BB962C8B-B14F-4D97-AF65-F5344CB8AC3E}">
        <p14:creationId xmlns:p14="http://schemas.microsoft.com/office/powerpoint/2010/main" val="2400943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cannot be paid with federal funds that they are not eligible for.  </a:t>
            </a:r>
          </a:p>
        </p:txBody>
      </p:sp>
      <p:sp>
        <p:nvSpPr>
          <p:cNvPr id="4" name="Slide Number Placeholder 3"/>
          <p:cNvSpPr>
            <a:spLocks noGrp="1"/>
          </p:cNvSpPr>
          <p:nvPr>
            <p:ph type="sldNum" sz="quarter" idx="10"/>
          </p:nvPr>
        </p:nvSpPr>
        <p:spPr/>
        <p:txBody>
          <a:bodyPr/>
          <a:lstStyle/>
          <a:p>
            <a:fld id="{58CC9574-A819-4FE4-99A7-1E27AD09ADC2}" type="slidenum">
              <a:rPr lang="en-US" smtClean="0"/>
              <a:pPr/>
              <a:t>26</a:t>
            </a:fld>
            <a:endParaRPr lang="en-US" dirty="0"/>
          </a:p>
        </p:txBody>
      </p:sp>
    </p:spTree>
    <p:extLst>
      <p:ext uri="{BB962C8B-B14F-4D97-AF65-F5344CB8AC3E}">
        <p14:creationId xmlns:p14="http://schemas.microsoft.com/office/powerpoint/2010/main" val="4080006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30</a:t>
            </a:fld>
            <a:endParaRPr lang="en-US" dirty="0"/>
          </a:p>
        </p:txBody>
      </p:sp>
    </p:spTree>
    <p:extLst>
      <p:ext uri="{BB962C8B-B14F-4D97-AF65-F5344CB8AC3E}">
        <p14:creationId xmlns:p14="http://schemas.microsoft.com/office/powerpoint/2010/main" val="140085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34</a:t>
            </a:fld>
            <a:endParaRPr lang="en-US" dirty="0"/>
          </a:p>
        </p:txBody>
      </p:sp>
    </p:spTree>
    <p:extLst>
      <p:ext uri="{BB962C8B-B14F-4D97-AF65-F5344CB8AC3E}">
        <p14:creationId xmlns:p14="http://schemas.microsoft.com/office/powerpoint/2010/main" val="2621981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35</a:t>
            </a:fld>
            <a:endParaRPr lang="en-US" dirty="0"/>
          </a:p>
        </p:txBody>
      </p:sp>
    </p:spTree>
    <p:extLst>
      <p:ext uri="{BB962C8B-B14F-4D97-AF65-F5344CB8AC3E}">
        <p14:creationId xmlns:p14="http://schemas.microsoft.com/office/powerpoint/2010/main" val="2065635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36</a:t>
            </a:fld>
            <a:endParaRPr lang="en-US" dirty="0"/>
          </a:p>
        </p:txBody>
      </p:sp>
    </p:spTree>
    <p:extLst>
      <p:ext uri="{BB962C8B-B14F-4D97-AF65-F5344CB8AC3E}">
        <p14:creationId xmlns:p14="http://schemas.microsoft.com/office/powerpoint/2010/main" val="2484576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38</a:t>
            </a:fld>
            <a:endParaRPr lang="en-US" dirty="0"/>
          </a:p>
        </p:txBody>
      </p:sp>
    </p:spTree>
    <p:extLst>
      <p:ext uri="{BB962C8B-B14F-4D97-AF65-F5344CB8AC3E}">
        <p14:creationId xmlns:p14="http://schemas.microsoft.com/office/powerpoint/2010/main" val="2484576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41</a:t>
            </a:fld>
            <a:endParaRPr lang="en-US" dirty="0"/>
          </a:p>
        </p:txBody>
      </p:sp>
    </p:spTree>
    <p:extLst>
      <p:ext uri="{BB962C8B-B14F-4D97-AF65-F5344CB8AC3E}">
        <p14:creationId xmlns:p14="http://schemas.microsoft.com/office/powerpoint/2010/main" val="3353133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1/18/2022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a:t>Click to edit Master subtitle style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1/18/2022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dirty="0"/>
              <a:t>Click icon to add media</a:t>
            </a: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1/18/2022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58050E-B668-4FA7-85AD-C750C80A6E9B}"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a:t>    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1/18/2022</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1/18/2022</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1/18/2022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a:t>Click to edit Master Title Style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1/18/2022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1/18/2022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udentaid.gov/" TargetMode="External"/><Relationship Id="rId7" Type="http://schemas.openxmlformats.org/officeDocument/2006/relationships/hyperlink" Target="https://www.nvcc.edu/workstudy/coordinator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nvcc.edu/financialaid/policies/sap.html" TargetMode="External"/><Relationship Id="rId5" Type="http://schemas.openxmlformats.org/officeDocument/2006/relationships/hyperlink" Target="https://www.nvcc.edu/novaconnect/students/tuts/View-Financial-Aid-Ineligible-Classes.pdf" TargetMode="External"/><Relationship Id="rId4" Type="http://schemas.openxmlformats.org/officeDocument/2006/relationships/hyperlink" Target="https://www.nvcc.edu/novaconnect/students/tuts/viewtodo.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nvcc.edu/financialaid/policies/sap.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nvcc.edu/workstudy/coordinator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vcc.edu/financialaid/policies/sap.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www.nvcc.edu/workstudy/coordinators.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nvcc.edu/forms/pdf/125-175.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nvcc.studentemployment.ngwebsolutions.com/JobX_FindAJob.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nvcc.edu/forms/pdf/WorkstudyRehire.pdf" TargetMode="External"/><Relationship Id="rId5" Type="http://schemas.openxmlformats.org/officeDocument/2006/relationships/hyperlink" Target="https://www.nvcc.edu/forms/pdf/WorkstudyPacket.pdf" TargetMode="External"/><Relationship Id="rId4" Type="http://schemas.openxmlformats.org/officeDocument/2006/relationships/hyperlink" Target="http://www.nvcc.edu/forms/pdf/125-175.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nvcc.studentemployment.ngwebsolutions.com/JobX_FindAJob.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ataops@nvcc.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nvcc.edu/forms" TargetMode="External"/><Relationship Id="rId4" Type="http://schemas.openxmlformats.org/officeDocument/2006/relationships/hyperlink" Target="https://mailnvcc.sharepoint.com/sites/enterprise_operations/SitePages/IT-Security-Awareness-Training.aspx" TargetMode="Externa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hyperlink" Target="https://www.nvcc.edu/workstudy/coordinators.htm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nvcc.edu/forms/pdf/WorkstudyPacket.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nvcc.edu/forms/pdf/WorkstudyRehire.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vcc.edu/forms/pdf/125-175.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www.nvcc.edu/workstud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www.nvcc.edu/financialaid/policies/sap.html"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nvcc.edu/forms/pdf/125-300.pdf"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nvcc.studentemployment.ngwebsolutions.com/cimages/Work-Study%20Performance%20Evaluation.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nvcc.studentemployment.ngwebsolutions.com/cimages/Work-Study%20Student%20Written%20Warning.pdf"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eforms.nvcc.edu/formslibrary/105-021/"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s://www.nvcc.edu/forms/pdf/WorkstudyPacket.pdf"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nvcc.studentemployment.ngwebsolutions.com/cimages/FERPA%20Non-Disclosure%20Agreement%20revised%2007-09-12.pdf"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24.jpeg"/></Relationships>
</file>

<file path=ppt/slides/_rels/slide35.xml.rels><?xml version="1.0" encoding="UTF-8" standalone="yes"?>
<Relationships xmlns="http://schemas.openxmlformats.org/package/2006/relationships"><Relationship Id="rId3" Type="http://schemas.openxmlformats.org/officeDocument/2006/relationships/hyperlink" Target="https://www.nvcc.edu/hr/data-op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25.jpeg"/></Relationships>
</file>

<file path=ppt/slides/_rels/slide36.xml.rels><?xml version="1.0" encoding="UTF-8" standalone="yes"?>
<Relationships xmlns="http://schemas.openxmlformats.org/package/2006/relationships"><Relationship Id="rId3" Type="http://schemas.openxmlformats.org/officeDocument/2006/relationships/hyperlink" Target="https://www.nvcc.edu/hr/data-ops.html"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mailto:dataops@nvcc.edu"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nvcc.studentemployment.ngwebsolutions.com/JobX_FindAJob.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38.xml.rels><?xml version="1.0" encoding="UTF-8" standalone="yes"?>
<Relationships xmlns="http://schemas.openxmlformats.org/package/2006/relationships"><Relationship Id="rId3" Type="http://schemas.openxmlformats.org/officeDocument/2006/relationships/hyperlink" Target="https://nvcc.studentemployment.ngwebsolutions.com/JobXRequestLogin.aspx"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nvcc.studentemployment.ngwebsolutions.com/Cmx_Content.aspx?cpId=11" TargetMode="External"/><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https://nvcc.studentemployment.ngwebsolutions.com/JobX_FindAJob.aspx"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nvcc.studentemployment.ngwebsolutions.com/cimages/JobX_NVCC_EmployerTraining.pdf"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https://www.nvcc.edu/workstudy/coordinators.html" TargetMode="External"/><Relationship Id="rId5" Type="http://schemas.openxmlformats.org/officeDocument/2006/relationships/hyperlink" Target="https://nvcc.studentemployment.ngwebsolutions.com/Cmx_Content.aspx?cpId=11" TargetMode="External"/><Relationship Id="rId4" Type="http://schemas.openxmlformats.org/officeDocument/2006/relationships/hyperlink" Target="https://nvcc.studentemployment.ngwebsolutions.com/cimages/JobX_GenericEmployerGuide%20082021.pdf" TargetMode="External"/></Relationships>
</file>

<file path=ppt/slides/_rels/slide4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7.xml"/><Relationship Id="rId7"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31.jpeg"/></Relationships>
</file>

<file path=ppt/slides/_rels/slide5.xml.rels><?xml version="1.0" encoding="UTF-8" standalone="yes"?>
<Relationships xmlns="http://schemas.openxmlformats.org/package/2006/relationships"><Relationship Id="rId3" Type="http://schemas.openxmlformats.org/officeDocument/2006/relationships/hyperlink" Target="https://www.nvcc.edu/workstudy/coordinator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fontScale="90000"/>
          </a:bodyPr>
          <a:lstStyle/>
          <a:p>
            <a:pPr algn="l"/>
            <a:r>
              <a:rPr lang="en-US" sz="6000" dirty="0">
                <a:solidFill>
                  <a:srgbClr val="7BCF27"/>
                </a:solidFill>
                <a:latin typeface="Calibri" pitchFamily="34" charset="0"/>
              </a:rPr>
              <a:t>Work-Study</a:t>
            </a:r>
            <a:r>
              <a:rPr lang="en-US" sz="6000" b="0" dirty="0">
                <a:solidFill>
                  <a:srgbClr val="7BCF27"/>
                </a:solidFill>
                <a:latin typeface="Calibri" pitchFamily="34" charset="0"/>
              </a:rPr>
              <a:t> </a:t>
            </a:r>
            <a:br>
              <a:rPr lang="en-US" sz="2400" b="0" dirty="0">
                <a:solidFill>
                  <a:srgbClr val="262626"/>
                </a:solidFill>
              </a:rPr>
            </a:br>
            <a:r>
              <a:rPr lang="en-US" sz="5600" b="0" dirty="0">
                <a:solidFill>
                  <a:prstClr val="white"/>
                </a:solidFill>
              </a:rPr>
              <a:t>Supervisor Training</a:t>
            </a:r>
            <a:endParaRPr lang="en-US" sz="56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n-US" sz="3600" b="1" dirty="0">
                <a:solidFill>
                  <a:srgbClr val="0070C0"/>
                </a:solidFill>
              </a:rPr>
              <a:t>Federal Work-Study (FWS)</a:t>
            </a:r>
            <a:endParaRPr lang="en-US" sz="3600" b="1" dirty="0">
              <a:solidFill>
                <a:srgbClr val="0070C0"/>
              </a:solidFill>
              <a:latin typeface="+mn-lt"/>
            </a:endParaRPr>
          </a:p>
        </p:txBody>
      </p:sp>
      <p:sp>
        <p:nvSpPr>
          <p:cNvPr id="3" name="TextBox 2"/>
          <p:cNvSpPr txBox="1"/>
          <p:nvPr/>
        </p:nvSpPr>
        <p:spPr>
          <a:xfrm>
            <a:off x="256190" y="2255399"/>
            <a:ext cx="8763000" cy="2769989"/>
          </a:xfrm>
          <a:prstGeom prst="rect">
            <a:avLst/>
          </a:prstGeom>
          <a:noFill/>
        </p:spPr>
        <p:txBody>
          <a:bodyPr wrap="square" rtlCol="0">
            <a:spAutoFit/>
          </a:bodyPr>
          <a:lstStyle/>
          <a:p>
            <a:r>
              <a:rPr lang="en-US" sz="2000" b="1" dirty="0"/>
              <a:t>To be eligible for a FWS award, students must:</a:t>
            </a:r>
          </a:p>
          <a:p>
            <a:endParaRPr lang="en-US" sz="1000" b="1" dirty="0"/>
          </a:p>
          <a:p>
            <a:pPr marL="342900" indent="-342900">
              <a:buAutoNum type="arabicParenR"/>
            </a:pPr>
            <a:r>
              <a:rPr lang="en-US" dirty="0"/>
              <a:t>Complete the FAFSA at </a:t>
            </a:r>
            <a:r>
              <a:rPr lang="en-US" dirty="0">
                <a:hlinkClick r:id="rId3"/>
              </a:rPr>
              <a:t>www.studentaid.gov</a:t>
            </a:r>
            <a:r>
              <a:rPr lang="en-US" dirty="0"/>
              <a:t>.</a:t>
            </a:r>
          </a:p>
          <a:p>
            <a:pPr marL="342900" indent="-342900">
              <a:buAutoNum type="arabicParenR"/>
            </a:pPr>
            <a:r>
              <a:rPr lang="en-US" dirty="0"/>
              <a:t>Submit any items that may be on their myNOVA </a:t>
            </a:r>
            <a:r>
              <a:rPr lang="en-US" dirty="0">
                <a:hlinkClick r:id="rId4"/>
              </a:rPr>
              <a:t>To Do List</a:t>
            </a:r>
            <a:r>
              <a:rPr lang="en-US" dirty="0"/>
              <a:t>.</a:t>
            </a:r>
          </a:p>
          <a:p>
            <a:pPr marL="342900" indent="-342900">
              <a:buAutoNum type="arabicParenR"/>
            </a:pPr>
            <a:r>
              <a:rPr lang="en-US" dirty="0"/>
              <a:t>Qualify for federal financial aid.</a:t>
            </a:r>
          </a:p>
          <a:p>
            <a:pPr marL="342900" indent="-342900">
              <a:buAutoNum type="arabicParenR"/>
            </a:pPr>
            <a:r>
              <a:rPr lang="en-US" dirty="0"/>
              <a:t>Have remaining financial need demonstrated through their FAFSA. </a:t>
            </a:r>
          </a:p>
          <a:p>
            <a:pPr marL="342900" indent="-342900">
              <a:buAutoNum type="arabicParenR"/>
            </a:pPr>
            <a:r>
              <a:rPr lang="en-US" dirty="0"/>
              <a:t>Be enrolled in at least 6 </a:t>
            </a:r>
            <a:r>
              <a:rPr lang="en-US" dirty="0">
                <a:hlinkClick r:id="rId5"/>
              </a:rPr>
              <a:t>eligible</a:t>
            </a:r>
            <a:r>
              <a:rPr lang="en-US" dirty="0"/>
              <a:t> credits during the semester they want to work.</a:t>
            </a:r>
          </a:p>
          <a:p>
            <a:pPr marL="342900" indent="-342900">
              <a:buAutoNum type="arabicParenR"/>
            </a:pPr>
            <a:r>
              <a:rPr lang="en-US" dirty="0"/>
              <a:t>Meet the </a:t>
            </a:r>
            <a:r>
              <a:rPr lang="en-US" dirty="0">
                <a:hlinkClick r:id="rId6"/>
              </a:rPr>
              <a:t>Satisfactory Academic Progress</a:t>
            </a:r>
            <a:r>
              <a:rPr lang="en-US" dirty="0"/>
              <a:t> requirements.</a:t>
            </a:r>
          </a:p>
          <a:p>
            <a:pPr marL="342900" lvl="2" indent="-342900">
              <a:buAutoNum type="arabicParenR" startAt="7"/>
            </a:pPr>
            <a:r>
              <a:rPr lang="en-US" dirty="0"/>
              <a:t>Be US citizens or eligible non-citizens (i.e. permanent residents, or students with an I-94 that show Asylum or Refugee status).</a:t>
            </a:r>
          </a:p>
        </p:txBody>
      </p:sp>
      <p:sp>
        <p:nvSpPr>
          <p:cNvPr id="2" name="TextBox 1"/>
          <p:cNvSpPr txBox="1"/>
          <p:nvPr/>
        </p:nvSpPr>
        <p:spPr>
          <a:xfrm>
            <a:off x="522890" y="5181600"/>
            <a:ext cx="8229600" cy="923330"/>
          </a:xfrm>
          <a:prstGeom prst="rect">
            <a:avLst/>
          </a:prstGeom>
          <a:noFill/>
        </p:spPr>
        <p:txBody>
          <a:bodyPr wrap="square" rtlCol="0">
            <a:spAutoFit/>
          </a:bodyPr>
          <a:lstStyle/>
          <a:p>
            <a:pPr algn="ctr"/>
            <a:r>
              <a:rPr lang="en-US" b="1" dirty="0">
                <a:solidFill>
                  <a:schemeClr val="tx1">
                    <a:lumMod val="50000"/>
                    <a:lumOff val="50000"/>
                  </a:schemeClr>
                </a:solidFill>
              </a:rPr>
              <a:t>If students meets these requirements, but were not offered a FWS award </a:t>
            </a:r>
          </a:p>
          <a:p>
            <a:pPr algn="ctr"/>
            <a:r>
              <a:rPr lang="en-US" b="1" dirty="0">
                <a:solidFill>
                  <a:schemeClr val="tx1">
                    <a:lumMod val="50000"/>
                    <a:lumOff val="50000"/>
                  </a:schemeClr>
                </a:solidFill>
              </a:rPr>
              <a:t>then they may contact their </a:t>
            </a:r>
            <a:r>
              <a:rPr lang="en-US" b="1" dirty="0">
                <a:solidFill>
                  <a:schemeClr val="tx1">
                    <a:lumMod val="50000"/>
                    <a:lumOff val="50000"/>
                  </a:schemeClr>
                </a:solidFill>
                <a:hlinkClick r:id="rId7"/>
              </a:rPr>
              <a:t>Campus Work-Study Coordinator </a:t>
            </a:r>
            <a:endParaRPr lang="en-US" b="1" dirty="0">
              <a:solidFill>
                <a:schemeClr val="tx1">
                  <a:lumMod val="50000"/>
                  <a:lumOff val="50000"/>
                </a:schemeClr>
              </a:solidFill>
            </a:endParaRPr>
          </a:p>
          <a:p>
            <a:pPr algn="ctr"/>
            <a:r>
              <a:rPr lang="en-US" b="1" dirty="0">
                <a:solidFill>
                  <a:schemeClr val="tx1">
                    <a:lumMod val="50000"/>
                    <a:lumOff val="50000"/>
                  </a:schemeClr>
                </a:solidFill>
              </a:rPr>
              <a:t>to confirm if they are eligible and to request a FWS award if funding is available. </a:t>
            </a:r>
          </a:p>
        </p:txBody>
      </p:sp>
      <p:sp>
        <p:nvSpPr>
          <p:cNvPr id="6" name="TextBox 5">
            <a:extLst>
              <a:ext uri="{FF2B5EF4-FFF2-40B4-BE49-F238E27FC236}">
                <a16:creationId xmlns:a16="http://schemas.microsoft.com/office/drawing/2014/main" id="{3DBB86B2-E6F3-4BB8-A19F-DEA8FDE7D762}"/>
              </a:ext>
            </a:extLst>
          </p:cNvPr>
          <p:cNvSpPr txBox="1"/>
          <p:nvPr/>
        </p:nvSpPr>
        <p:spPr>
          <a:xfrm>
            <a:off x="363794" y="996107"/>
            <a:ext cx="8153400" cy="1107996"/>
          </a:xfrm>
          <a:prstGeom prst="rect">
            <a:avLst/>
          </a:prstGeom>
          <a:noFill/>
        </p:spPr>
        <p:txBody>
          <a:bodyPr wrap="square">
            <a:spAutoFit/>
          </a:bodyPr>
          <a:lstStyle/>
          <a:p>
            <a:pPr algn="ctr"/>
            <a:r>
              <a:rPr lang="en-US" sz="1800" dirty="0"/>
              <a:t>FWS is a form of need-based federal financial aid.</a:t>
            </a:r>
          </a:p>
          <a:p>
            <a:pPr algn="ctr"/>
            <a:endParaRPr lang="en-US" sz="600" dirty="0"/>
          </a:p>
          <a:p>
            <a:pPr algn="ctr"/>
            <a:r>
              <a:rPr lang="en-US" sz="1800" dirty="0"/>
              <a:t>About 95% of all work-study jobs at NOVA are FWS jobs.</a:t>
            </a:r>
          </a:p>
          <a:p>
            <a:pPr algn="ctr"/>
            <a:endParaRPr lang="en-US" sz="600" dirty="0"/>
          </a:p>
          <a:p>
            <a:pPr algn="ctr"/>
            <a:r>
              <a:rPr lang="en-US" sz="1800" dirty="0"/>
              <a:t>The FWS program budget for 2021-22  is $1,205,283.</a:t>
            </a:r>
          </a:p>
        </p:txBody>
      </p:sp>
    </p:spTree>
    <p:extLst>
      <p:ext uri="{BB962C8B-B14F-4D97-AF65-F5344CB8AC3E}">
        <p14:creationId xmlns:p14="http://schemas.microsoft.com/office/powerpoint/2010/main" val="361932860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n-US" sz="3600" b="1" dirty="0">
                <a:solidFill>
                  <a:srgbClr val="0070C0"/>
                </a:solidFill>
              </a:rPr>
              <a:t>NVCC Work-Study</a:t>
            </a:r>
            <a:endParaRPr lang="en-US" sz="3600" b="1" dirty="0">
              <a:solidFill>
                <a:srgbClr val="0070C0"/>
              </a:solidFill>
              <a:latin typeface="+mn-lt"/>
            </a:endParaRPr>
          </a:p>
        </p:txBody>
      </p:sp>
      <p:sp>
        <p:nvSpPr>
          <p:cNvPr id="3" name="TextBox 2"/>
          <p:cNvSpPr txBox="1"/>
          <p:nvPr/>
        </p:nvSpPr>
        <p:spPr>
          <a:xfrm>
            <a:off x="256190" y="2185904"/>
            <a:ext cx="8763000" cy="2769989"/>
          </a:xfrm>
          <a:prstGeom prst="rect">
            <a:avLst/>
          </a:prstGeom>
          <a:noFill/>
        </p:spPr>
        <p:txBody>
          <a:bodyPr wrap="square" rtlCol="0">
            <a:spAutoFit/>
          </a:bodyPr>
          <a:lstStyle/>
          <a:p>
            <a:r>
              <a:rPr lang="en-US" sz="2000" b="1" dirty="0"/>
              <a:t>To be eligible for NVCC Work-Study, students must:</a:t>
            </a:r>
          </a:p>
          <a:p>
            <a:endParaRPr lang="en-US" sz="1000" b="1" dirty="0"/>
          </a:p>
          <a:p>
            <a:pPr marL="342900" indent="-342900">
              <a:buAutoNum type="arabicParenR"/>
            </a:pPr>
            <a:r>
              <a:rPr lang="en-US" dirty="0"/>
              <a:t>Be enrolled in at least 6 credits during the semester they want to work.</a:t>
            </a:r>
          </a:p>
          <a:p>
            <a:pPr marL="342900" indent="-342900">
              <a:buAutoNum type="arabicParenR"/>
            </a:pPr>
            <a:r>
              <a:rPr lang="en-US" dirty="0"/>
              <a:t>Meet the </a:t>
            </a:r>
            <a:r>
              <a:rPr lang="en-US" dirty="0">
                <a:hlinkClick r:id="rId3"/>
              </a:rPr>
              <a:t>Satisfactory Academic Progress </a:t>
            </a:r>
            <a:r>
              <a:rPr lang="en-US" dirty="0"/>
              <a:t>requirements.</a:t>
            </a:r>
          </a:p>
          <a:p>
            <a:pPr marL="342900" indent="-342900">
              <a:buAutoNum type="arabicParenR"/>
            </a:pPr>
            <a:r>
              <a:rPr lang="en-US" dirty="0"/>
              <a:t>Be eligible to work in the US.  </a:t>
            </a:r>
          </a:p>
          <a:p>
            <a:pPr marL="342900" indent="-342900">
              <a:buAutoNum type="arabicParenR"/>
            </a:pPr>
            <a:endParaRPr lang="en-US" dirty="0"/>
          </a:p>
          <a:p>
            <a:r>
              <a:rPr lang="en-US" dirty="0"/>
              <a:t>NVCC Work-Study is open to US citizens, permanent residents, students with an I-94 that show Asylum or Refugee status, and F1 students.</a:t>
            </a:r>
          </a:p>
          <a:p>
            <a:endParaRPr lang="en-US" dirty="0"/>
          </a:p>
          <a:p>
            <a:r>
              <a:rPr lang="en-US" b="1" dirty="0"/>
              <a:t>* There is </a:t>
            </a:r>
            <a:r>
              <a:rPr lang="en-US" b="1" u="sng" dirty="0"/>
              <a:t>no</a:t>
            </a:r>
            <a:r>
              <a:rPr lang="en-US" b="1" dirty="0"/>
              <a:t> financial need requirement for NVCC Work-Study. </a:t>
            </a:r>
          </a:p>
        </p:txBody>
      </p:sp>
      <p:sp>
        <p:nvSpPr>
          <p:cNvPr id="2" name="TextBox 1"/>
          <p:cNvSpPr txBox="1"/>
          <p:nvPr/>
        </p:nvSpPr>
        <p:spPr>
          <a:xfrm>
            <a:off x="376084" y="5080336"/>
            <a:ext cx="8382000" cy="1015663"/>
          </a:xfrm>
          <a:prstGeom prst="rect">
            <a:avLst/>
          </a:prstGeom>
          <a:noFill/>
        </p:spPr>
        <p:txBody>
          <a:bodyPr wrap="square" rtlCol="0">
            <a:spAutoFit/>
          </a:bodyPr>
          <a:lstStyle/>
          <a:p>
            <a:pPr algn="ctr"/>
            <a:r>
              <a:rPr lang="en-US" sz="2000" b="1" dirty="0">
                <a:solidFill>
                  <a:schemeClr val="tx1">
                    <a:lumMod val="50000"/>
                    <a:lumOff val="50000"/>
                  </a:schemeClr>
                </a:solidFill>
              </a:rPr>
              <a:t>If students meet these requirements, </a:t>
            </a:r>
          </a:p>
          <a:p>
            <a:pPr algn="ctr"/>
            <a:r>
              <a:rPr lang="en-US" sz="2000" b="1" dirty="0">
                <a:solidFill>
                  <a:schemeClr val="tx1">
                    <a:lumMod val="50000"/>
                    <a:lumOff val="50000"/>
                  </a:schemeClr>
                </a:solidFill>
              </a:rPr>
              <a:t>they may contact their </a:t>
            </a:r>
            <a:r>
              <a:rPr lang="en-US" sz="2000" b="1" dirty="0">
                <a:solidFill>
                  <a:schemeClr val="tx1">
                    <a:lumMod val="50000"/>
                    <a:lumOff val="50000"/>
                  </a:schemeClr>
                </a:solidFill>
                <a:hlinkClick r:id="rId4"/>
              </a:rPr>
              <a:t>Campus Work-Study Coordinator </a:t>
            </a:r>
            <a:endParaRPr lang="en-US" sz="2000" b="1" dirty="0">
              <a:solidFill>
                <a:schemeClr val="tx1">
                  <a:lumMod val="50000"/>
                  <a:lumOff val="50000"/>
                </a:schemeClr>
              </a:solidFill>
            </a:endParaRPr>
          </a:p>
          <a:p>
            <a:pPr algn="ctr"/>
            <a:r>
              <a:rPr lang="en-US" sz="2000" b="1" dirty="0">
                <a:solidFill>
                  <a:schemeClr val="tx1">
                    <a:lumMod val="50000"/>
                    <a:lumOff val="50000"/>
                  </a:schemeClr>
                </a:solidFill>
              </a:rPr>
              <a:t>to request a NVCC Work-Study award if funding is available. </a:t>
            </a:r>
          </a:p>
        </p:txBody>
      </p:sp>
      <p:sp>
        <p:nvSpPr>
          <p:cNvPr id="5" name="TextBox 4">
            <a:extLst>
              <a:ext uri="{FF2B5EF4-FFF2-40B4-BE49-F238E27FC236}">
                <a16:creationId xmlns:a16="http://schemas.microsoft.com/office/drawing/2014/main" id="{60A1F363-E72A-4ED0-B832-0E1C6B5D4336}"/>
              </a:ext>
            </a:extLst>
          </p:cNvPr>
          <p:cNvSpPr txBox="1"/>
          <p:nvPr/>
        </p:nvSpPr>
        <p:spPr>
          <a:xfrm>
            <a:off x="61581" y="874454"/>
            <a:ext cx="8730916" cy="1169551"/>
          </a:xfrm>
          <a:prstGeom prst="rect">
            <a:avLst/>
          </a:prstGeom>
          <a:noFill/>
        </p:spPr>
        <p:txBody>
          <a:bodyPr wrap="square" rtlCol="0">
            <a:spAutoFit/>
          </a:bodyPr>
          <a:lstStyle/>
          <a:p>
            <a:pPr algn="ctr"/>
            <a:endParaRPr lang="en-US" sz="400" dirty="0"/>
          </a:p>
          <a:p>
            <a:pPr algn="ctr"/>
            <a:r>
              <a:rPr lang="en-US" dirty="0"/>
              <a:t>The NVCC Work-Study program is funded by the College.</a:t>
            </a:r>
          </a:p>
          <a:p>
            <a:pPr algn="ctr"/>
            <a:endParaRPr lang="en-US" sz="600" dirty="0"/>
          </a:p>
          <a:p>
            <a:pPr algn="ctr"/>
            <a:r>
              <a:rPr lang="en-US" dirty="0"/>
              <a:t>About 4% of all work-study jobs at NOVA are NVCC Work-Study jobs.</a:t>
            </a:r>
          </a:p>
          <a:p>
            <a:pPr algn="ctr"/>
            <a:endParaRPr lang="en-US" sz="600" dirty="0"/>
          </a:p>
          <a:p>
            <a:pPr algn="ctr"/>
            <a:r>
              <a:rPr lang="en-US" dirty="0"/>
              <a:t>The NVCC Work-Study budget for 2021-22 is $55,000.</a:t>
            </a:r>
          </a:p>
        </p:txBody>
      </p:sp>
    </p:spTree>
    <p:extLst>
      <p:ext uri="{BB962C8B-B14F-4D97-AF65-F5344CB8AC3E}">
        <p14:creationId xmlns:p14="http://schemas.microsoft.com/office/powerpoint/2010/main" val="86847325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n-US" sz="3600" b="1" dirty="0">
                <a:solidFill>
                  <a:srgbClr val="0070C0"/>
                </a:solidFill>
              </a:rPr>
              <a:t>International Work-Study</a:t>
            </a:r>
            <a:endParaRPr lang="en-US" sz="3600" b="1" dirty="0">
              <a:solidFill>
                <a:srgbClr val="0070C0"/>
              </a:solidFill>
              <a:latin typeface="+mn-lt"/>
            </a:endParaRPr>
          </a:p>
        </p:txBody>
      </p:sp>
      <p:sp>
        <p:nvSpPr>
          <p:cNvPr id="3" name="TextBox 2"/>
          <p:cNvSpPr txBox="1"/>
          <p:nvPr/>
        </p:nvSpPr>
        <p:spPr>
          <a:xfrm>
            <a:off x="190500" y="1899541"/>
            <a:ext cx="8763000" cy="1938992"/>
          </a:xfrm>
          <a:prstGeom prst="rect">
            <a:avLst/>
          </a:prstGeom>
          <a:noFill/>
        </p:spPr>
        <p:txBody>
          <a:bodyPr wrap="square" rtlCol="0">
            <a:spAutoFit/>
          </a:bodyPr>
          <a:lstStyle/>
          <a:p>
            <a:r>
              <a:rPr lang="en-US" sz="2000" b="1" dirty="0"/>
              <a:t>To be eligible for International Work-Study, students must:</a:t>
            </a:r>
          </a:p>
          <a:p>
            <a:endParaRPr lang="en-US" sz="1000" b="1" dirty="0"/>
          </a:p>
          <a:p>
            <a:pPr marL="342900" indent="-342900">
              <a:buAutoNum type="arabicParenR"/>
            </a:pPr>
            <a:r>
              <a:rPr lang="en-US" dirty="0"/>
              <a:t>Be enrolled in at least 6 credits during the semester they want to work.                               	(12 credits are generally required each semester for their F1 visa)</a:t>
            </a:r>
          </a:p>
          <a:p>
            <a:pPr marL="342900" indent="-342900">
              <a:buAutoNum type="arabicParenR"/>
            </a:pPr>
            <a:r>
              <a:rPr lang="en-US" dirty="0"/>
              <a:t>Meet the </a:t>
            </a:r>
            <a:r>
              <a:rPr lang="en-US" dirty="0">
                <a:hlinkClick r:id="rId3"/>
              </a:rPr>
              <a:t>Satisfactory Academic Progress </a:t>
            </a:r>
            <a:r>
              <a:rPr lang="en-US" dirty="0"/>
              <a:t>requirements.</a:t>
            </a:r>
          </a:p>
          <a:p>
            <a:pPr marL="342900" indent="-342900">
              <a:buAutoNum type="arabicParenR"/>
            </a:pPr>
            <a:r>
              <a:rPr lang="en-US" dirty="0"/>
              <a:t>Have experienced a financial hardship as certified by the Office of International Students (OIS) and be eligible to work on campus (as confirmed by OIS or the Campus DSO). </a:t>
            </a:r>
          </a:p>
        </p:txBody>
      </p:sp>
      <p:sp>
        <p:nvSpPr>
          <p:cNvPr id="4" name="TextBox 3"/>
          <p:cNvSpPr txBox="1"/>
          <p:nvPr/>
        </p:nvSpPr>
        <p:spPr>
          <a:xfrm>
            <a:off x="31955" y="3966353"/>
            <a:ext cx="8953500" cy="2031325"/>
          </a:xfrm>
          <a:prstGeom prst="rect">
            <a:avLst/>
          </a:prstGeom>
          <a:noFill/>
        </p:spPr>
        <p:txBody>
          <a:bodyPr wrap="square" rtlCol="0">
            <a:spAutoFit/>
          </a:bodyPr>
          <a:lstStyle/>
          <a:p>
            <a:pPr algn="ctr"/>
            <a:r>
              <a:rPr lang="en-US" dirty="0"/>
              <a:t>If a F1 student has experienced a financial hardship, they should first contact their </a:t>
            </a:r>
            <a:r>
              <a:rPr lang="en-US" dirty="0">
                <a:hlinkClick r:id="rId4"/>
              </a:rPr>
              <a:t>Campus Work-Study Coordinator</a:t>
            </a:r>
            <a:r>
              <a:rPr lang="en-US" dirty="0"/>
              <a:t> to determine if International Work-Study funding is available.  </a:t>
            </a:r>
          </a:p>
          <a:p>
            <a:pPr algn="ctr"/>
            <a:endParaRPr lang="en-US" dirty="0"/>
          </a:p>
          <a:p>
            <a:pPr algn="ctr"/>
            <a:r>
              <a:rPr lang="en-US" dirty="0"/>
              <a:t>If funding is available, they should contact the Office of International Students to apply.  </a:t>
            </a:r>
          </a:p>
          <a:p>
            <a:pPr algn="ctr"/>
            <a:endParaRPr lang="en-US" dirty="0"/>
          </a:p>
          <a:p>
            <a:pPr algn="ctr"/>
            <a:r>
              <a:rPr lang="en-US" dirty="0"/>
              <a:t>The Office of International Students will select students to be hired for this program.  Those students will submit their employment documents to their Campus Work-Study Coordinator.</a:t>
            </a:r>
          </a:p>
        </p:txBody>
      </p:sp>
      <p:sp>
        <p:nvSpPr>
          <p:cNvPr id="2" name="TextBox 1">
            <a:extLst>
              <a:ext uri="{FF2B5EF4-FFF2-40B4-BE49-F238E27FC236}">
                <a16:creationId xmlns:a16="http://schemas.microsoft.com/office/drawing/2014/main" id="{BB0F4FAE-397B-4422-83FB-72BBB6152597}"/>
              </a:ext>
            </a:extLst>
          </p:cNvPr>
          <p:cNvSpPr txBox="1"/>
          <p:nvPr/>
        </p:nvSpPr>
        <p:spPr>
          <a:xfrm>
            <a:off x="190499" y="1066800"/>
            <a:ext cx="8953499" cy="1107996"/>
          </a:xfrm>
          <a:prstGeom prst="rect">
            <a:avLst/>
          </a:prstGeom>
          <a:noFill/>
        </p:spPr>
        <p:txBody>
          <a:bodyPr wrap="square" rtlCol="0">
            <a:spAutoFit/>
          </a:bodyPr>
          <a:lstStyle/>
          <a:p>
            <a:pPr algn="ctr"/>
            <a:r>
              <a:rPr lang="en-US" sz="1800" dirty="0"/>
              <a:t>The 2021-22 International Work-Study program is $12,500 (about 1% of work-study jobs).</a:t>
            </a:r>
          </a:p>
          <a:p>
            <a:pPr algn="ctr"/>
            <a:r>
              <a:rPr lang="en-US" dirty="0"/>
              <a:t>The International Work-Study program is funded by the College.</a:t>
            </a:r>
            <a:r>
              <a:rPr lang="en-US" sz="1800" dirty="0"/>
              <a:t>  </a:t>
            </a:r>
            <a:endParaRPr lang="en-US" sz="1200" dirty="0"/>
          </a:p>
          <a:p>
            <a:pPr algn="ctr"/>
            <a:endParaRPr lang="en-US" sz="1200" dirty="0"/>
          </a:p>
          <a:p>
            <a:endParaRPr lang="en-US" dirty="0"/>
          </a:p>
        </p:txBody>
      </p:sp>
    </p:spTree>
    <p:extLst>
      <p:ext uri="{BB962C8B-B14F-4D97-AF65-F5344CB8AC3E}">
        <p14:creationId xmlns:p14="http://schemas.microsoft.com/office/powerpoint/2010/main" val="320043993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Work-Study Program Overview</a:t>
            </a:r>
          </a:p>
        </p:txBody>
      </p:sp>
      <p:sp>
        <p:nvSpPr>
          <p:cNvPr id="3" name="Content Placeholder 2"/>
          <p:cNvSpPr>
            <a:spLocks noGrp="1"/>
          </p:cNvSpPr>
          <p:nvPr>
            <p:ph idx="1"/>
          </p:nvPr>
        </p:nvSpPr>
        <p:spPr>
          <a:xfrm>
            <a:off x="152400" y="990600"/>
            <a:ext cx="8915400" cy="5135563"/>
          </a:xfrm>
        </p:spPr>
        <p:txBody>
          <a:bodyPr>
            <a:normAutofit lnSpcReduction="10000"/>
          </a:bodyPr>
          <a:lstStyle/>
          <a:p>
            <a:r>
              <a:rPr lang="en-US" sz="2400" dirty="0"/>
              <a:t>Awards generally range from $1,500 - $2,500 per semester.</a:t>
            </a:r>
          </a:p>
          <a:p>
            <a:r>
              <a:rPr lang="en-US" sz="2400" dirty="0"/>
              <a:t>The amount of the award is posted on myNOVA and listed on the Work-Study Agreement.</a:t>
            </a:r>
          </a:p>
          <a:p>
            <a:r>
              <a:rPr lang="en-US" sz="2400" dirty="0"/>
              <a:t>All first-year work-study students are paid $12 per hour.</a:t>
            </a:r>
          </a:p>
          <a:p>
            <a:r>
              <a:rPr lang="en-US" sz="2400" dirty="0"/>
              <a:t>After at least two full semesters of participation in the program, students can be paid $13 per hour.</a:t>
            </a:r>
          </a:p>
          <a:p>
            <a:r>
              <a:rPr lang="en-US" sz="2400" dirty="0"/>
              <a:t>Pay increases are only done at the beginning of the fall semester.</a:t>
            </a:r>
          </a:p>
          <a:p>
            <a:r>
              <a:rPr lang="en-US" sz="2400" dirty="0">
                <a:hlinkClick r:id="rId2"/>
              </a:rPr>
              <a:t>Work-Study Agreements (NVCC Form 125-175)</a:t>
            </a:r>
            <a:r>
              <a:rPr lang="en-US" sz="2400" dirty="0"/>
              <a:t> are usually done for fall-spring with a separate agreement for summer (if eligible).</a:t>
            </a:r>
          </a:p>
          <a:p>
            <a:r>
              <a:rPr lang="en-US" sz="2400" dirty="0"/>
              <a:t>Summer awards are separated into Summer 1 and Summer 2.   </a:t>
            </a:r>
          </a:p>
          <a:p>
            <a:r>
              <a:rPr lang="en-US" sz="2400" dirty="0"/>
              <a:t>Supervisors and students are notified of the dates students can work each semester (if they remain eligible).</a:t>
            </a:r>
          </a:p>
          <a:p>
            <a:r>
              <a:rPr lang="en-US" sz="2400" dirty="0"/>
              <a:t>Students must stop working immediately if they become ineligible.    </a:t>
            </a:r>
          </a:p>
        </p:txBody>
      </p:sp>
    </p:spTree>
    <p:extLst>
      <p:ext uri="{BB962C8B-B14F-4D97-AF65-F5344CB8AC3E}">
        <p14:creationId xmlns:p14="http://schemas.microsoft.com/office/powerpoint/2010/main" val="32329041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018635" y="43063"/>
            <a:ext cx="7435554" cy="646331"/>
          </a:xfrm>
          <a:prstGeom prst="rect">
            <a:avLst/>
          </a:prstGeom>
          <a:noFill/>
        </p:spPr>
        <p:txBody>
          <a:bodyPr wrap="square" rtlCol="0">
            <a:spAutoFit/>
          </a:bodyPr>
          <a:lstStyle/>
          <a:p>
            <a:pPr algn="ctr"/>
            <a:r>
              <a:rPr lang="en-US" sz="3600" b="1" dirty="0"/>
              <a:t>The Hiring Process</a:t>
            </a:r>
          </a:p>
        </p:txBody>
      </p:sp>
      <p:grpSp>
        <p:nvGrpSpPr>
          <p:cNvPr id="12" name="Group 11"/>
          <p:cNvGrpSpPr/>
          <p:nvPr/>
        </p:nvGrpSpPr>
        <p:grpSpPr>
          <a:xfrm>
            <a:off x="210884" y="946498"/>
            <a:ext cx="2057400" cy="2708434"/>
            <a:chOff x="3543300" y="1591943"/>
            <a:chExt cx="2057400" cy="2708434"/>
          </a:xfrm>
        </p:grpSpPr>
        <p:sp>
          <p:nvSpPr>
            <p:cNvPr id="13" name="Oval 12"/>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Box 13"/>
            <p:cNvSpPr txBox="1"/>
            <p:nvPr/>
          </p:nvSpPr>
          <p:spPr>
            <a:xfrm>
              <a:off x="3933968" y="1591943"/>
              <a:ext cx="1219200" cy="2708434"/>
            </a:xfrm>
            <a:prstGeom prst="rect">
              <a:avLst/>
            </a:prstGeom>
            <a:noFill/>
          </p:spPr>
          <p:txBody>
            <a:bodyPr wrap="square" rtlCol="0">
              <a:spAutoFit/>
            </a:bodyPr>
            <a:lstStyle/>
            <a:p>
              <a:r>
                <a:rPr lang="en-US" sz="17000" b="1" dirty="0">
                  <a:solidFill>
                    <a:srgbClr val="2A7A9E">
                      <a:alpha val="40000"/>
                    </a:srgbClr>
                  </a:solidFill>
                  <a:latin typeface="+mj-lt"/>
                  <a:cs typeface="Arial" pitchFamily="34" charset="0"/>
                </a:rPr>
                <a:t>2</a:t>
              </a:r>
            </a:p>
          </p:txBody>
        </p:sp>
        <p:sp>
          <p:nvSpPr>
            <p:cNvPr id="15" name="TextBox 14"/>
            <p:cNvSpPr txBox="1"/>
            <p:nvPr/>
          </p:nvSpPr>
          <p:spPr>
            <a:xfrm>
              <a:off x="3601872" y="2485807"/>
              <a:ext cx="1931160" cy="978203"/>
            </a:xfrm>
            <a:prstGeom prst="rect">
              <a:avLst/>
            </a:prstGeom>
            <a:noFill/>
          </p:spPr>
          <p:txBody>
            <a:bodyPr wrap="square" rtlCol="0">
              <a:normAutofit/>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How to</a:t>
              </a:r>
              <a:r>
                <a:rPr lang="en-US" sz="2300" b="1" dirty="0">
                  <a:solidFill>
                    <a:schemeClr val="bg1"/>
                  </a:solidFill>
                  <a:effectLst>
                    <a:outerShdw blurRad="50800" dist="25400" dir="5400000" algn="t" rotWithShape="0">
                      <a:prstClr val="black">
                        <a:alpha val="15000"/>
                      </a:prstClr>
                    </a:outerShdw>
                  </a:effectLst>
                </a:rPr>
                <a:t> Hire</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Work-Study</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Students</a:t>
              </a:r>
            </a:p>
          </p:txBody>
        </p:sp>
        <p:sp>
          <p:nvSpPr>
            <p:cNvPr id="16" name="Oval 15"/>
            <p:cNvSpPr/>
            <p:nvPr/>
          </p:nvSpPr>
          <p:spPr>
            <a:xfrm>
              <a:off x="3782124" y="2185364"/>
              <a:ext cx="1583472" cy="1098669"/>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 name="TextBox 4"/>
          <p:cNvSpPr txBox="1"/>
          <p:nvPr/>
        </p:nvSpPr>
        <p:spPr>
          <a:xfrm>
            <a:off x="2420128" y="861859"/>
            <a:ext cx="6507462" cy="5447645"/>
          </a:xfrm>
          <a:prstGeom prst="rect">
            <a:avLst/>
          </a:prstGeom>
          <a:noFill/>
        </p:spPr>
        <p:txBody>
          <a:bodyPr wrap="square" rtlCol="0">
            <a:spAutoFit/>
          </a:bodyPr>
          <a:lstStyle/>
          <a:p>
            <a:pPr marL="342900" indent="-342900">
              <a:buFontTx/>
              <a:buAutoNum type="arabicParenR"/>
            </a:pPr>
            <a:r>
              <a:rPr lang="en-US" dirty="0"/>
              <a:t>The student must be eligible for work-study and have a work-study award posted on myNOVA.  Students should contact their Campus Work-Study Coordinator if they think they’re eligible, but have not been offered a work-study award.</a:t>
            </a:r>
          </a:p>
          <a:p>
            <a:pPr marL="342900" indent="-342900">
              <a:buAutoNum type="arabicParenR"/>
            </a:pPr>
            <a:endParaRPr lang="en-US" sz="800" dirty="0"/>
          </a:p>
          <a:p>
            <a:pPr marL="342900" indent="-342900">
              <a:buAutoNum type="arabicParenR"/>
            </a:pPr>
            <a:r>
              <a:rPr lang="en-US" dirty="0"/>
              <a:t>Supervisors can re-hire former work-study students if they are still eligible or recruit new work-study students by posting positions on the </a:t>
            </a:r>
            <a:r>
              <a:rPr lang="en-US" dirty="0">
                <a:hlinkClick r:id="rId3"/>
              </a:rPr>
              <a:t>Job-X website</a:t>
            </a:r>
            <a:r>
              <a:rPr lang="en-US" dirty="0"/>
              <a:t>.  Only students with work-study awards listed on myNOVA can submit an application on Job-X.</a:t>
            </a:r>
          </a:p>
          <a:p>
            <a:pPr marL="342900" indent="-342900">
              <a:buAutoNum type="arabicParenR"/>
            </a:pPr>
            <a:endParaRPr lang="en-US" sz="800" dirty="0"/>
          </a:p>
          <a:p>
            <a:pPr marL="342900" indent="-342900">
              <a:buAutoNum type="arabicParenR"/>
            </a:pPr>
            <a:r>
              <a:rPr lang="en-US" dirty="0"/>
              <a:t>Supervisors interview work-study candidates and determine who they want to hire.  </a:t>
            </a:r>
          </a:p>
          <a:p>
            <a:pPr marL="342900" indent="-342900">
              <a:buAutoNum type="arabicParenR"/>
            </a:pPr>
            <a:endParaRPr lang="en-US" sz="800" dirty="0"/>
          </a:p>
          <a:p>
            <a:pPr marL="342900" indent="-342900">
              <a:buAutoNum type="arabicParenR"/>
            </a:pPr>
            <a:r>
              <a:rPr lang="en-US" dirty="0"/>
              <a:t>Supervisors complete Section B of the </a:t>
            </a:r>
            <a:r>
              <a:rPr lang="en-US" dirty="0">
                <a:hlinkClick r:id="rId4"/>
              </a:rPr>
              <a:t>Work-Study Agreement</a:t>
            </a:r>
            <a:r>
              <a:rPr lang="en-US" dirty="0"/>
              <a:t> with the student they want to hire. This form must then be submitted to the Campus Work-Study Coordinator.  New work-study students who have not participated in the program within the last 12 months must also submit the </a:t>
            </a:r>
            <a:r>
              <a:rPr lang="en-US" dirty="0">
                <a:hlinkClick r:id="rId5"/>
              </a:rPr>
              <a:t>work-study employment packet </a:t>
            </a:r>
            <a:r>
              <a:rPr lang="en-US" dirty="0"/>
              <a:t>to their Campus Work-Study Coordinator. </a:t>
            </a:r>
            <a:r>
              <a:rPr lang="en-US" dirty="0">
                <a:hlinkClick r:id="rId6"/>
              </a:rPr>
              <a:t>Rehire documents </a:t>
            </a:r>
            <a:r>
              <a:rPr lang="en-US" dirty="0"/>
              <a:t>must be submitted for students who were terminated or who have not worked within the past month. </a:t>
            </a:r>
            <a:endParaRPr lang="en-US" sz="700" dirty="0"/>
          </a:p>
        </p:txBody>
      </p:sp>
    </p:spTree>
    <p:extLst>
      <p:ext uri="{BB962C8B-B14F-4D97-AF65-F5344CB8AC3E}">
        <p14:creationId xmlns:p14="http://schemas.microsoft.com/office/powerpoint/2010/main" val="37092770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 name="Group 11"/>
          <p:cNvGrpSpPr/>
          <p:nvPr/>
        </p:nvGrpSpPr>
        <p:grpSpPr>
          <a:xfrm>
            <a:off x="210884" y="946498"/>
            <a:ext cx="2057400" cy="2708434"/>
            <a:chOff x="3543300" y="1591943"/>
            <a:chExt cx="2057400" cy="2708434"/>
          </a:xfrm>
        </p:grpSpPr>
        <p:sp>
          <p:nvSpPr>
            <p:cNvPr id="13" name="Oval 12"/>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Box 13"/>
            <p:cNvSpPr txBox="1"/>
            <p:nvPr/>
          </p:nvSpPr>
          <p:spPr>
            <a:xfrm>
              <a:off x="3933968" y="1591943"/>
              <a:ext cx="1219200" cy="2708434"/>
            </a:xfrm>
            <a:prstGeom prst="rect">
              <a:avLst/>
            </a:prstGeom>
            <a:noFill/>
          </p:spPr>
          <p:txBody>
            <a:bodyPr wrap="square" rtlCol="0">
              <a:spAutoFit/>
            </a:bodyPr>
            <a:lstStyle/>
            <a:p>
              <a:r>
                <a:rPr lang="en-US" sz="17000" b="1" dirty="0">
                  <a:solidFill>
                    <a:srgbClr val="2A7A9E">
                      <a:alpha val="40000"/>
                    </a:srgbClr>
                  </a:solidFill>
                  <a:latin typeface="+mj-lt"/>
                  <a:cs typeface="Arial" pitchFamily="34" charset="0"/>
                </a:rPr>
                <a:t>2</a:t>
              </a:r>
            </a:p>
          </p:txBody>
        </p:sp>
        <p:sp>
          <p:nvSpPr>
            <p:cNvPr id="15" name="TextBox 14"/>
            <p:cNvSpPr txBox="1"/>
            <p:nvPr/>
          </p:nvSpPr>
          <p:spPr>
            <a:xfrm>
              <a:off x="3601872" y="2485807"/>
              <a:ext cx="1931160" cy="978203"/>
            </a:xfrm>
            <a:prstGeom prst="rect">
              <a:avLst/>
            </a:prstGeom>
            <a:noFill/>
          </p:spPr>
          <p:txBody>
            <a:bodyPr wrap="square" rtlCol="0">
              <a:normAutofit/>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How to</a:t>
              </a:r>
              <a:r>
                <a:rPr lang="en-US" sz="2300" b="1" dirty="0">
                  <a:solidFill>
                    <a:schemeClr val="bg1"/>
                  </a:solidFill>
                  <a:effectLst>
                    <a:outerShdw blurRad="50800" dist="25400" dir="5400000" algn="t" rotWithShape="0">
                      <a:prstClr val="black">
                        <a:alpha val="15000"/>
                      </a:prstClr>
                    </a:outerShdw>
                  </a:effectLst>
                </a:rPr>
                <a:t> Hire</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Work-Study</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Students</a:t>
              </a:r>
            </a:p>
          </p:txBody>
        </p:sp>
        <p:sp>
          <p:nvSpPr>
            <p:cNvPr id="16" name="Oval 15"/>
            <p:cNvSpPr/>
            <p:nvPr/>
          </p:nvSpPr>
          <p:spPr>
            <a:xfrm>
              <a:off x="3782124" y="2185364"/>
              <a:ext cx="1583472" cy="1098669"/>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 name="TextBox 4"/>
          <p:cNvSpPr txBox="1"/>
          <p:nvPr/>
        </p:nvSpPr>
        <p:spPr>
          <a:xfrm>
            <a:off x="2478505" y="1231191"/>
            <a:ext cx="6477000" cy="1646605"/>
          </a:xfrm>
          <a:prstGeom prst="rect">
            <a:avLst/>
          </a:prstGeom>
          <a:noFill/>
        </p:spPr>
        <p:txBody>
          <a:bodyPr wrap="square" rtlCol="0">
            <a:spAutoFit/>
          </a:bodyPr>
          <a:lstStyle/>
          <a:p>
            <a:pPr marL="342900" indent="-342900">
              <a:buAutoNum type="arabicParenR" startAt="5"/>
            </a:pPr>
            <a:endParaRPr lang="en-US" dirty="0"/>
          </a:p>
          <a:p>
            <a:pPr marL="342900" indent="-342900">
              <a:buAutoNum type="arabicParenR" startAt="5"/>
            </a:pPr>
            <a:endParaRPr lang="en-US" dirty="0"/>
          </a:p>
          <a:p>
            <a:pPr marL="342900" indent="-342900">
              <a:buAutoNum type="arabicParenR"/>
            </a:pPr>
            <a:endParaRPr lang="en-US" sz="1100" dirty="0"/>
          </a:p>
          <a:p>
            <a:endParaRPr lang="en-US" dirty="0"/>
          </a:p>
          <a:p>
            <a:pPr marL="342900" indent="-342900">
              <a:buAutoNum type="arabicParenR"/>
            </a:pPr>
            <a:endParaRPr lang="en-US" dirty="0"/>
          </a:p>
          <a:p>
            <a:pPr marL="342900" indent="-342900">
              <a:buAutoNum type="arabicParenR"/>
            </a:pPr>
            <a:endParaRPr lang="en-US" dirty="0"/>
          </a:p>
        </p:txBody>
      </p:sp>
      <p:sp>
        <p:nvSpPr>
          <p:cNvPr id="9" name="TextBox 8"/>
          <p:cNvSpPr txBox="1"/>
          <p:nvPr/>
        </p:nvSpPr>
        <p:spPr>
          <a:xfrm>
            <a:off x="2322963" y="838200"/>
            <a:ext cx="6715339" cy="5416868"/>
          </a:xfrm>
          <a:prstGeom prst="rect">
            <a:avLst/>
          </a:prstGeom>
          <a:noFill/>
        </p:spPr>
        <p:txBody>
          <a:bodyPr wrap="square" rtlCol="0">
            <a:spAutoFit/>
          </a:bodyPr>
          <a:lstStyle/>
          <a:p>
            <a:pPr marL="342900" indent="-342900">
              <a:buAutoNum type="arabicParenR" startAt="5"/>
            </a:pPr>
            <a:r>
              <a:rPr lang="en-US" dirty="0"/>
              <a:t>The supervisor hires the student through the </a:t>
            </a:r>
            <a:r>
              <a:rPr lang="en-US" dirty="0">
                <a:hlinkClick r:id="rId3"/>
              </a:rPr>
              <a:t>Job-X website</a:t>
            </a:r>
            <a:r>
              <a:rPr lang="en-US" dirty="0"/>
              <a:t> if the student has not previously worked in the supervisor’s office.</a:t>
            </a:r>
          </a:p>
          <a:p>
            <a:endParaRPr lang="en-US" sz="1000" dirty="0"/>
          </a:p>
          <a:p>
            <a:pPr marL="342900" indent="-342900">
              <a:buAutoNum type="arabicParenR" startAt="6"/>
            </a:pPr>
            <a:r>
              <a:rPr lang="en-US" dirty="0"/>
              <a:t>The Campus Work-Study Coordinator will review the employment documents and forward the documents to the College Work-Study Coordinator.  </a:t>
            </a:r>
          </a:p>
          <a:p>
            <a:pPr marL="228600" indent="-228600">
              <a:buAutoNum type="arabicParenR" startAt="6"/>
            </a:pPr>
            <a:endParaRPr lang="en-US" sz="1000" dirty="0"/>
          </a:p>
          <a:p>
            <a:pPr marL="342900" indent="-342900">
              <a:buAutoNum type="arabicParenR" startAt="7"/>
            </a:pPr>
            <a:r>
              <a:rPr lang="en-US" dirty="0"/>
              <a:t>The College Work-Study Coordinator will determine if the work-study award can be certified, update budget records and forward the employment documents to Human Resources.</a:t>
            </a:r>
          </a:p>
          <a:p>
            <a:pPr marL="342900" indent="-342900">
              <a:buAutoNum type="arabicParenR" startAt="7"/>
            </a:pPr>
            <a:endParaRPr lang="en-US" sz="1000" dirty="0"/>
          </a:p>
          <a:p>
            <a:pPr marL="342900" indent="-342900">
              <a:buAutoNum type="arabicParenR" startAt="7"/>
            </a:pPr>
            <a:r>
              <a:rPr lang="en-US" dirty="0"/>
              <a:t>The College Work-Study Coordinator will email the student, supervisor, and Campus Work-Study Coordinator if the student’s work-study employment is approved by the College Financial Aid Office.  The number of hours a student can work, next steps, etc. will also be confirmed.</a:t>
            </a:r>
          </a:p>
          <a:p>
            <a:pPr marL="342900" indent="-342900">
              <a:buAutoNum type="arabicParenR" startAt="7"/>
            </a:pPr>
            <a:endParaRPr lang="en-US" sz="1000" dirty="0"/>
          </a:p>
          <a:p>
            <a:pPr marL="342900" indent="-342900">
              <a:buAutoNum type="arabicParenR" startAt="7"/>
            </a:pPr>
            <a:r>
              <a:rPr lang="en-US" dirty="0"/>
              <a:t>A few days later, the student should receive an email from Applicant Insight with instructions for completing the electronic background check consent form.  Failure to complete this in a timely manner may delay the start date.</a:t>
            </a:r>
            <a:r>
              <a:rPr lang="en-US" sz="1800" dirty="0">
                <a:effectLst/>
                <a:highlight>
                  <a:srgbClr val="FFFF00"/>
                </a:highlight>
                <a:latin typeface="Calibri" panose="020F0502020204030204" pitchFamily="34" charset="0"/>
                <a:ea typeface="Calibri" panose="020F0502020204030204" pitchFamily="34" charset="0"/>
              </a:rPr>
              <a:t> </a:t>
            </a:r>
            <a:endParaRPr lang="en-US" dirty="0"/>
          </a:p>
        </p:txBody>
      </p:sp>
      <p:sp>
        <p:nvSpPr>
          <p:cNvPr id="10" name="TextBox 9"/>
          <p:cNvSpPr txBox="1"/>
          <p:nvPr/>
        </p:nvSpPr>
        <p:spPr>
          <a:xfrm>
            <a:off x="1018635" y="43063"/>
            <a:ext cx="7435554" cy="646331"/>
          </a:xfrm>
          <a:prstGeom prst="rect">
            <a:avLst/>
          </a:prstGeom>
          <a:noFill/>
        </p:spPr>
        <p:txBody>
          <a:bodyPr wrap="square" rtlCol="0">
            <a:spAutoFit/>
          </a:bodyPr>
          <a:lstStyle/>
          <a:p>
            <a:pPr algn="ctr"/>
            <a:r>
              <a:rPr lang="en-US" sz="3600" b="1" dirty="0"/>
              <a:t>The Hiring Process (continued…)</a:t>
            </a:r>
          </a:p>
        </p:txBody>
      </p:sp>
    </p:spTree>
    <p:extLst>
      <p:ext uri="{BB962C8B-B14F-4D97-AF65-F5344CB8AC3E}">
        <p14:creationId xmlns:p14="http://schemas.microsoft.com/office/powerpoint/2010/main" val="3560074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 name="Group 11"/>
          <p:cNvGrpSpPr/>
          <p:nvPr/>
        </p:nvGrpSpPr>
        <p:grpSpPr>
          <a:xfrm>
            <a:off x="210884" y="946498"/>
            <a:ext cx="2057400" cy="2708434"/>
            <a:chOff x="3543300" y="1591943"/>
            <a:chExt cx="2057400" cy="2708434"/>
          </a:xfrm>
        </p:grpSpPr>
        <p:sp>
          <p:nvSpPr>
            <p:cNvPr id="13" name="Oval 12"/>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Box 13"/>
            <p:cNvSpPr txBox="1"/>
            <p:nvPr/>
          </p:nvSpPr>
          <p:spPr>
            <a:xfrm>
              <a:off x="3933968" y="1591943"/>
              <a:ext cx="1219200" cy="2708434"/>
            </a:xfrm>
            <a:prstGeom prst="rect">
              <a:avLst/>
            </a:prstGeom>
            <a:noFill/>
          </p:spPr>
          <p:txBody>
            <a:bodyPr wrap="square" rtlCol="0">
              <a:spAutoFit/>
            </a:bodyPr>
            <a:lstStyle/>
            <a:p>
              <a:r>
                <a:rPr lang="en-US" sz="17000" b="1" dirty="0">
                  <a:solidFill>
                    <a:srgbClr val="2A7A9E">
                      <a:alpha val="40000"/>
                    </a:srgbClr>
                  </a:solidFill>
                  <a:latin typeface="+mj-lt"/>
                  <a:cs typeface="Arial" pitchFamily="34" charset="0"/>
                </a:rPr>
                <a:t>2</a:t>
              </a:r>
            </a:p>
          </p:txBody>
        </p:sp>
        <p:sp>
          <p:nvSpPr>
            <p:cNvPr id="15" name="TextBox 14"/>
            <p:cNvSpPr txBox="1"/>
            <p:nvPr/>
          </p:nvSpPr>
          <p:spPr>
            <a:xfrm>
              <a:off x="3601872" y="2485807"/>
              <a:ext cx="1931160" cy="978203"/>
            </a:xfrm>
            <a:prstGeom prst="rect">
              <a:avLst/>
            </a:prstGeom>
            <a:noFill/>
          </p:spPr>
          <p:txBody>
            <a:bodyPr wrap="square" rtlCol="0">
              <a:normAutofit/>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How to</a:t>
              </a:r>
              <a:r>
                <a:rPr lang="en-US" sz="2300" b="1" dirty="0">
                  <a:solidFill>
                    <a:schemeClr val="bg1"/>
                  </a:solidFill>
                  <a:effectLst>
                    <a:outerShdw blurRad="50800" dist="25400" dir="5400000" algn="t" rotWithShape="0">
                      <a:prstClr val="black">
                        <a:alpha val="15000"/>
                      </a:prstClr>
                    </a:outerShdw>
                  </a:effectLst>
                </a:rPr>
                <a:t> Hire</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Work-Study</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Students</a:t>
              </a:r>
            </a:p>
          </p:txBody>
        </p:sp>
        <p:sp>
          <p:nvSpPr>
            <p:cNvPr id="16" name="Oval 15"/>
            <p:cNvSpPr/>
            <p:nvPr/>
          </p:nvSpPr>
          <p:spPr>
            <a:xfrm>
              <a:off x="3782124" y="2185364"/>
              <a:ext cx="1583472" cy="1098669"/>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 name="TextBox 4"/>
          <p:cNvSpPr txBox="1"/>
          <p:nvPr/>
        </p:nvSpPr>
        <p:spPr>
          <a:xfrm>
            <a:off x="2478505" y="1231191"/>
            <a:ext cx="6477000" cy="1646605"/>
          </a:xfrm>
          <a:prstGeom prst="rect">
            <a:avLst/>
          </a:prstGeom>
          <a:noFill/>
        </p:spPr>
        <p:txBody>
          <a:bodyPr wrap="square" rtlCol="0">
            <a:spAutoFit/>
          </a:bodyPr>
          <a:lstStyle/>
          <a:p>
            <a:pPr marL="342900" indent="-342900">
              <a:buAutoNum type="arabicParenR" startAt="5"/>
            </a:pPr>
            <a:endParaRPr lang="en-US" dirty="0"/>
          </a:p>
          <a:p>
            <a:pPr marL="342900" indent="-342900">
              <a:buAutoNum type="arabicParenR" startAt="5"/>
            </a:pPr>
            <a:endParaRPr lang="en-US" dirty="0"/>
          </a:p>
          <a:p>
            <a:pPr marL="342900" indent="-342900">
              <a:buAutoNum type="arabicParenR"/>
            </a:pPr>
            <a:endParaRPr lang="en-US" sz="1100" dirty="0"/>
          </a:p>
          <a:p>
            <a:endParaRPr lang="en-US" dirty="0"/>
          </a:p>
          <a:p>
            <a:pPr marL="342900" indent="-342900">
              <a:buAutoNum type="arabicParenR"/>
            </a:pPr>
            <a:endParaRPr lang="en-US" dirty="0"/>
          </a:p>
          <a:p>
            <a:pPr marL="342900" indent="-342900">
              <a:buAutoNum type="arabicParenR"/>
            </a:pPr>
            <a:endParaRPr lang="en-US" dirty="0"/>
          </a:p>
        </p:txBody>
      </p:sp>
      <p:sp>
        <p:nvSpPr>
          <p:cNvPr id="9" name="TextBox 8"/>
          <p:cNvSpPr txBox="1"/>
          <p:nvPr/>
        </p:nvSpPr>
        <p:spPr>
          <a:xfrm>
            <a:off x="2356353" y="1441048"/>
            <a:ext cx="6628649" cy="4185761"/>
          </a:xfrm>
          <a:prstGeom prst="rect">
            <a:avLst/>
          </a:prstGeom>
          <a:noFill/>
        </p:spPr>
        <p:txBody>
          <a:bodyPr wrap="square" rtlCol="0">
            <a:spAutoFit/>
          </a:bodyPr>
          <a:lstStyle/>
          <a:p>
            <a:r>
              <a:rPr lang="en-US" dirty="0"/>
              <a:t>10)  If the student’s employment is approved by Human Resources,  then the employment documents are sent to the Payroll Office and HR will email the supervisor to confirm that the student is approved to work.  </a:t>
            </a:r>
          </a:p>
          <a:p>
            <a:endParaRPr lang="en-US" sz="800" dirty="0"/>
          </a:p>
          <a:p>
            <a:r>
              <a:rPr lang="en-US" dirty="0"/>
              <a:t>Supervisors may email </a:t>
            </a:r>
            <a:r>
              <a:rPr lang="en-US" dirty="0">
                <a:hlinkClick r:id="rId3"/>
              </a:rPr>
              <a:t>dataops@nvcc.edu</a:t>
            </a:r>
            <a:r>
              <a:rPr lang="en-US" dirty="0"/>
              <a:t> if they have not received an email from HR confirming that the student’s employment was approved within two weeks after they receive the email confirmation from the College Financial Aid Office. </a:t>
            </a:r>
          </a:p>
          <a:p>
            <a:endParaRPr lang="en-US" sz="800" dirty="0"/>
          </a:p>
          <a:p>
            <a:endParaRPr lang="en-US" sz="800" dirty="0"/>
          </a:p>
          <a:p>
            <a:r>
              <a:rPr lang="en-US" dirty="0"/>
              <a:t>11)  The work-study student will need to complete annual IT </a:t>
            </a:r>
            <a:r>
              <a:rPr lang="en-US" dirty="0">
                <a:hlinkClick r:id="rId4"/>
              </a:rPr>
              <a:t>Security Awareness Training</a:t>
            </a:r>
            <a:r>
              <a:rPr lang="en-US" dirty="0"/>
              <a:t>.  This is the same training that full-time employees complete each year. </a:t>
            </a:r>
          </a:p>
          <a:p>
            <a:endParaRPr lang="en-US" sz="800" dirty="0"/>
          </a:p>
          <a:p>
            <a:r>
              <a:rPr lang="en-US" dirty="0"/>
              <a:t>12)  Supervisors may submit a 105-45 at </a:t>
            </a:r>
            <a:r>
              <a:rPr lang="en-US" dirty="0">
                <a:hlinkClick r:id="rId5"/>
              </a:rPr>
              <a:t>www.nvcc.edu/forms</a:t>
            </a:r>
            <a:r>
              <a:rPr lang="en-US" dirty="0"/>
              <a:t> if the  </a:t>
            </a:r>
          </a:p>
          <a:p>
            <a:r>
              <a:rPr lang="en-US" dirty="0"/>
              <a:t>       work-study student needs additional access to SIS, a phone, etc. </a:t>
            </a:r>
          </a:p>
        </p:txBody>
      </p:sp>
      <p:sp>
        <p:nvSpPr>
          <p:cNvPr id="10" name="TextBox 9"/>
          <p:cNvSpPr txBox="1"/>
          <p:nvPr/>
        </p:nvSpPr>
        <p:spPr>
          <a:xfrm>
            <a:off x="1018635" y="43063"/>
            <a:ext cx="7435554" cy="646331"/>
          </a:xfrm>
          <a:prstGeom prst="rect">
            <a:avLst/>
          </a:prstGeom>
          <a:noFill/>
        </p:spPr>
        <p:txBody>
          <a:bodyPr wrap="square" rtlCol="0">
            <a:spAutoFit/>
          </a:bodyPr>
          <a:lstStyle/>
          <a:p>
            <a:pPr algn="ctr"/>
            <a:r>
              <a:rPr lang="en-US" sz="3600" b="1" dirty="0"/>
              <a:t>The Hiring Process (continued…)</a:t>
            </a:r>
          </a:p>
        </p:txBody>
      </p:sp>
    </p:spTree>
    <p:extLst>
      <p:ext uri="{BB962C8B-B14F-4D97-AF65-F5344CB8AC3E}">
        <p14:creationId xmlns:p14="http://schemas.microsoft.com/office/powerpoint/2010/main" val="13053708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Summary of the Hiring Process</a:t>
            </a:r>
          </a:p>
        </p:txBody>
      </p:sp>
      <p:graphicFrame>
        <p:nvGraphicFramePr>
          <p:cNvPr id="4" name="Diagram 3"/>
          <p:cNvGraphicFramePr/>
          <p:nvPr>
            <p:extLst>
              <p:ext uri="{D42A27DB-BD31-4B8C-83A1-F6EECF244321}">
                <p14:modId xmlns:p14="http://schemas.microsoft.com/office/powerpoint/2010/main" val="2781244994"/>
              </p:ext>
            </p:extLst>
          </p:nvPr>
        </p:nvGraphicFramePr>
        <p:xfrm>
          <a:off x="228600" y="990600"/>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274061"/>
      </p:ext>
    </p:extLst>
  </p:cSld>
  <p:clrMapOvr>
    <a:masterClrMapping/>
  </p:clrMapOvr>
  <mc:AlternateContent xmlns:mc="http://schemas.openxmlformats.org/markup-compatibility/2006" xmlns:p14="http://schemas.microsoft.com/office/powerpoint/2010/main">
    <mc:Choice Requires="p14">
      <p:transition spd="slow" p14:dur="125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Reminders</a:t>
            </a:r>
          </a:p>
        </p:txBody>
      </p:sp>
      <p:sp>
        <p:nvSpPr>
          <p:cNvPr id="3" name="Content Placeholder 2"/>
          <p:cNvSpPr>
            <a:spLocks noGrp="1"/>
          </p:cNvSpPr>
          <p:nvPr>
            <p:ph idx="1"/>
          </p:nvPr>
        </p:nvSpPr>
        <p:spPr>
          <a:xfrm>
            <a:off x="76200" y="1066801"/>
            <a:ext cx="8915400" cy="4571999"/>
          </a:xfrm>
        </p:spPr>
        <p:txBody>
          <a:bodyPr>
            <a:normAutofit lnSpcReduction="10000"/>
          </a:bodyPr>
          <a:lstStyle/>
          <a:p>
            <a:pPr marL="0" indent="0" algn="ctr">
              <a:buNone/>
            </a:pPr>
            <a:r>
              <a:rPr lang="en-US" sz="2400" dirty="0"/>
              <a:t>All Work-Study Agreements and other work-study employment documents must be submitted by the student to the </a:t>
            </a:r>
            <a:r>
              <a:rPr lang="en-US" sz="2400" dirty="0">
                <a:hlinkClick r:id="rId2"/>
              </a:rPr>
              <a:t>Campus Work-Study Coordinator</a:t>
            </a:r>
            <a:r>
              <a:rPr lang="en-US" sz="2400" dirty="0"/>
              <a:t>.  </a:t>
            </a:r>
          </a:p>
          <a:p>
            <a:pPr marL="0" indent="0" algn="ctr">
              <a:buNone/>
            </a:pPr>
            <a:endParaRPr lang="en-US" sz="2400" dirty="0"/>
          </a:p>
          <a:p>
            <a:pPr marL="0" indent="0" algn="ctr">
              <a:buNone/>
            </a:pPr>
            <a:r>
              <a:rPr lang="en-US" sz="2400" dirty="0"/>
              <a:t>Supervisors and students should contact their </a:t>
            </a:r>
          </a:p>
          <a:p>
            <a:pPr marL="0" indent="0" algn="ctr">
              <a:buNone/>
            </a:pPr>
            <a:r>
              <a:rPr lang="en-US" sz="2400" dirty="0"/>
              <a:t>Campus Work-Study Coordinator if they have any questions </a:t>
            </a:r>
          </a:p>
          <a:p>
            <a:pPr marL="0" indent="0" algn="ctr">
              <a:buNone/>
            </a:pPr>
            <a:r>
              <a:rPr lang="en-US" sz="2400" dirty="0"/>
              <a:t>about the work-study program or the hiring process. </a:t>
            </a:r>
          </a:p>
          <a:p>
            <a:pPr marL="0" indent="0" algn="ctr">
              <a:buNone/>
            </a:pPr>
            <a:endParaRPr lang="en-US" sz="2400" dirty="0"/>
          </a:p>
          <a:p>
            <a:pPr marL="0" indent="0" algn="ctr">
              <a:buNone/>
            </a:pPr>
            <a:r>
              <a:rPr lang="en-US" sz="2400" dirty="0"/>
              <a:t>Students should never be allowed to start working before their employment is approved by the College Financial Aid Office </a:t>
            </a:r>
            <a:r>
              <a:rPr lang="en-US" sz="2400" u="sng" dirty="0"/>
              <a:t>and</a:t>
            </a:r>
          </a:p>
          <a:p>
            <a:pPr marL="0" indent="0" algn="ctr">
              <a:buNone/>
            </a:pPr>
            <a:r>
              <a:rPr lang="en-US" sz="2400" dirty="0"/>
              <a:t>the Human Resources Department. </a:t>
            </a:r>
          </a:p>
          <a:p>
            <a:endParaRPr lang="en-US" sz="2000" dirty="0"/>
          </a:p>
          <a:p>
            <a:pPr marL="0" indent="0">
              <a:buNone/>
            </a:pPr>
            <a:endParaRPr lang="en-US" dirty="0"/>
          </a:p>
        </p:txBody>
      </p:sp>
    </p:spTree>
    <p:extLst>
      <p:ext uri="{BB962C8B-B14F-4D97-AF65-F5344CB8AC3E}">
        <p14:creationId xmlns:p14="http://schemas.microsoft.com/office/powerpoint/2010/main" val="30239931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Review the Work-Study Employment Packet</a:t>
            </a:r>
          </a:p>
        </p:txBody>
      </p:sp>
      <p:sp>
        <p:nvSpPr>
          <p:cNvPr id="3" name="Content Placeholder 2"/>
          <p:cNvSpPr>
            <a:spLocks noGrp="1"/>
          </p:cNvSpPr>
          <p:nvPr>
            <p:ph idx="1"/>
          </p:nvPr>
        </p:nvSpPr>
        <p:spPr>
          <a:xfrm>
            <a:off x="304800" y="1066800"/>
            <a:ext cx="8610600" cy="4983163"/>
          </a:xfrm>
        </p:spPr>
        <p:txBody>
          <a:bodyPr>
            <a:normAutofit fontScale="77500" lnSpcReduction="20000"/>
          </a:bodyPr>
          <a:lstStyle/>
          <a:p>
            <a:pPr marL="0" indent="0" algn="ctr">
              <a:buNone/>
            </a:pPr>
            <a:r>
              <a:rPr lang="en-US" sz="2600" dirty="0"/>
              <a:t>The </a:t>
            </a:r>
            <a:r>
              <a:rPr lang="en-US" sz="2600" dirty="0">
                <a:hlinkClick r:id="rId3"/>
              </a:rPr>
              <a:t>Work-Study Employment Packet</a:t>
            </a:r>
            <a:r>
              <a:rPr lang="en-US" sz="2600" dirty="0"/>
              <a:t> is available in the Student Forms Library. </a:t>
            </a:r>
          </a:p>
          <a:p>
            <a:pPr marL="0" indent="0" algn="ctr">
              <a:buNone/>
            </a:pPr>
            <a:endParaRPr lang="en-US" sz="1200" dirty="0"/>
          </a:p>
          <a:p>
            <a:pPr marL="0" indent="0" algn="ctr">
              <a:buNone/>
            </a:pPr>
            <a:r>
              <a:rPr lang="en-US" sz="2600" dirty="0"/>
              <a:t>All new work-study students who have not participated in the program within the last 12 months must complete a new employment packet.  </a:t>
            </a:r>
          </a:p>
          <a:p>
            <a:pPr marL="0" indent="0" algn="ctr">
              <a:buNone/>
            </a:pPr>
            <a:endParaRPr lang="en-US" sz="2600" dirty="0"/>
          </a:p>
          <a:p>
            <a:pPr marL="0" indent="0" algn="ctr">
              <a:buNone/>
            </a:pPr>
            <a:r>
              <a:rPr lang="en-US" sz="2600" dirty="0"/>
              <a:t>If a student is being re-hired after more than a 30-day break in employment or after being terminated, then the </a:t>
            </a:r>
            <a:r>
              <a:rPr lang="en-US" sz="2600" dirty="0">
                <a:hlinkClick r:id="rId4"/>
              </a:rPr>
              <a:t>rehire documents</a:t>
            </a:r>
            <a:r>
              <a:rPr lang="en-US" sz="2600" dirty="0"/>
              <a:t> must be submitted.</a:t>
            </a:r>
          </a:p>
          <a:p>
            <a:pPr marL="0" indent="0" algn="ctr">
              <a:buNone/>
            </a:pPr>
            <a:endParaRPr lang="en-US" sz="1200" dirty="0"/>
          </a:p>
          <a:p>
            <a:pPr marL="0" indent="0" algn="ctr">
              <a:buNone/>
            </a:pPr>
            <a:r>
              <a:rPr lang="en-US" sz="2600" dirty="0"/>
              <a:t>Please use the Employment Packet Checklist.</a:t>
            </a:r>
          </a:p>
          <a:p>
            <a:pPr marL="0" indent="0" algn="ctr">
              <a:buNone/>
            </a:pPr>
            <a:endParaRPr lang="en-US" sz="1200" dirty="0"/>
          </a:p>
          <a:p>
            <a:pPr marL="0" indent="0" algn="ctr">
              <a:buNone/>
            </a:pPr>
            <a:r>
              <a:rPr lang="en-US" sz="2600" dirty="0"/>
              <a:t>Reminder:  The I-9 Form should </a:t>
            </a:r>
            <a:r>
              <a:rPr lang="en-US" sz="2600" u="sng" dirty="0"/>
              <a:t>only</a:t>
            </a:r>
            <a:r>
              <a:rPr lang="en-US" sz="2600" dirty="0"/>
              <a:t> be completed by the </a:t>
            </a:r>
          </a:p>
          <a:p>
            <a:pPr marL="0" indent="0" algn="ctr">
              <a:buNone/>
            </a:pPr>
            <a:r>
              <a:rPr lang="en-US" sz="2600" dirty="0"/>
              <a:t>Campus Work-Study Coordinators.  </a:t>
            </a:r>
          </a:p>
          <a:p>
            <a:pPr marL="0" indent="0" algn="ctr">
              <a:buNone/>
            </a:pPr>
            <a:endParaRPr lang="en-US" sz="2600" dirty="0"/>
          </a:p>
          <a:p>
            <a:pPr marL="0" indent="0" algn="ctr">
              <a:buNone/>
            </a:pPr>
            <a:r>
              <a:rPr lang="en-US" sz="2600" dirty="0"/>
              <a:t>Supervisors only need to complete the Work-Study Agreement.</a:t>
            </a:r>
          </a:p>
          <a:p>
            <a:pPr marL="0" indent="0" algn="ctr">
              <a:buNone/>
            </a:pPr>
            <a:endParaRPr lang="en-US" sz="2600" dirty="0"/>
          </a:p>
          <a:p>
            <a:pPr marL="0" indent="0" algn="ctr">
              <a:buNone/>
            </a:pPr>
            <a:r>
              <a:rPr lang="en-US" sz="2600" dirty="0"/>
              <a:t>The first day of employment listed in Section 2 of the I-9 form must be the first day of the next work-study pay period (or the first day of the following pay period if it is less than 10 days away). </a:t>
            </a:r>
          </a:p>
          <a:p>
            <a:pPr marL="0" indent="0" algn="ctr">
              <a:buNone/>
            </a:pPr>
            <a:endParaRPr lang="en-US" sz="1100" dirty="0"/>
          </a:p>
          <a:p>
            <a:pPr marL="0" indent="0" algn="ctr">
              <a:buNone/>
            </a:pPr>
            <a:endParaRPr lang="en-US" sz="2600" dirty="0"/>
          </a:p>
          <a:p>
            <a:pPr marL="0" indent="0" algn="ctr">
              <a:buNone/>
            </a:pPr>
            <a:endParaRPr lang="en-US" sz="2600" dirty="0"/>
          </a:p>
        </p:txBody>
      </p:sp>
    </p:spTree>
    <p:extLst>
      <p:ext uri="{BB962C8B-B14F-4D97-AF65-F5344CB8AC3E}">
        <p14:creationId xmlns:p14="http://schemas.microsoft.com/office/powerpoint/2010/main" val="42750257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3416" y="355094"/>
            <a:ext cx="7924800" cy="707886"/>
          </a:xfrm>
          <a:prstGeom prst="rect">
            <a:avLst/>
          </a:prstGeom>
          <a:noFill/>
        </p:spPr>
        <p:txBody>
          <a:bodyPr wrap="square" rtlCol="0">
            <a:normAutofit/>
          </a:bodyPr>
          <a:lstStyle/>
          <a:p>
            <a:pPr algn="ctr"/>
            <a:r>
              <a:rPr lang="en-US" sz="4000" b="1" dirty="0">
                <a:solidFill>
                  <a:schemeClr val="tx1">
                    <a:lumMod val="85000"/>
                    <a:lumOff val="15000"/>
                  </a:schemeClr>
                </a:solidFill>
                <a:latin typeface="+mj-lt"/>
              </a:rPr>
              <a:t>Topics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2292751" y="1062980"/>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7026892" y="3234662"/>
            <a:ext cx="2057400" cy="2708434"/>
            <a:chOff x="762000" y="1620692"/>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Box 13"/>
            <p:cNvSpPr txBox="1"/>
            <p:nvPr/>
          </p:nvSpPr>
          <p:spPr>
            <a:xfrm>
              <a:off x="1181100" y="1620692"/>
              <a:ext cx="1219200" cy="2708434"/>
            </a:xfrm>
            <a:prstGeom prst="rect">
              <a:avLst/>
            </a:prstGeom>
            <a:noFill/>
          </p:spPr>
          <p:txBody>
            <a:bodyPr wrap="square" rtlCol="0">
              <a:spAutoFit/>
            </a:bodyPr>
            <a:lstStyle/>
            <a:p>
              <a:r>
                <a:rPr lang="en-US" sz="17000" b="1" dirty="0">
                  <a:solidFill>
                    <a:srgbClr val="F26200">
                      <a:alpha val="40000"/>
                    </a:srgbClr>
                  </a:solidFill>
                  <a:latin typeface="+mj-lt"/>
                  <a:cs typeface="Arial" pitchFamily="34" charset="0"/>
                </a:rPr>
                <a:t>4</a:t>
              </a:r>
            </a:p>
          </p:txBody>
        </p:sp>
      </p:grpSp>
      <p:grpSp>
        <p:nvGrpSpPr>
          <p:cNvPr id="23" name="Group 22"/>
          <p:cNvGrpSpPr/>
          <p:nvPr/>
        </p:nvGrpSpPr>
        <p:grpSpPr>
          <a:xfrm>
            <a:off x="2353346" y="1173075"/>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a:solidFill>
                    <a:srgbClr val="2A7A9E">
                      <a:alpha val="40000"/>
                    </a:srgbClr>
                  </a:solidFill>
                  <a:latin typeface="+mj-lt"/>
                  <a:cs typeface="Arial" pitchFamily="34" charset="0"/>
                </a:rPr>
                <a:t>2</a:t>
              </a:r>
            </a:p>
          </p:txBody>
        </p:sp>
        <p:sp>
          <p:nvSpPr>
            <p:cNvPr id="16" name="TextBox 15"/>
            <p:cNvSpPr txBox="1"/>
            <p:nvPr/>
          </p:nvSpPr>
          <p:spPr>
            <a:xfrm>
              <a:off x="3601872" y="2485807"/>
              <a:ext cx="1931160" cy="978203"/>
            </a:xfrm>
            <a:prstGeom prst="rect">
              <a:avLst/>
            </a:prstGeom>
            <a:noFill/>
          </p:spPr>
          <p:txBody>
            <a:bodyPr wrap="square" rtlCol="0">
              <a:normAutofit/>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How to</a:t>
              </a:r>
              <a:r>
                <a:rPr lang="en-US" sz="2300" b="1" dirty="0">
                  <a:solidFill>
                    <a:schemeClr val="bg1"/>
                  </a:solidFill>
                  <a:effectLst>
                    <a:outerShdw blurRad="50800" dist="25400" dir="5400000" algn="t" rotWithShape="0">
                      <a:prstClr val="black">
                        <a:alpha val="15000"/>
                      </a:prstClr>
                    </a:outerShdw>
                  </a:effectLst>
                </a:rPr>
                <a:t> Hire</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Work-Study</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Students</a:t>
              </a:r>
            </a:p>
          </p:txBody>
        </p:sp>
        <p:sp>
          <p:nvSpPr>
            <p:cNvPr id="20" name="Oval 19"/>
            <p:cNvSpPr/>
            <p:nvPr/>
          </p:nvSpPr>
          <p:spPr>
            <a:xfrm>
              <a:off x="3782124" y="2185364"/>
              <a:ext cx="1583472" cy="1098669"/>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4" name="Group 23"/>
          <p:cNvGrpSpPr/>
          <p:nvPr/>
        </p:nvGrpSpPr>
        <p:grpSpPr>
          <a:xfrm>
            <a:off x="147443" y="149137"/>
            <a:ext cx="2057400" cy="5014987"/>
            <a:chOff x="6324600" y="1587511"/>
            <a:chExt cx="2057400" cy="5324535"/>
          </a:xfrm>
        </p:grpSpPr>
        <p:sp>
          <p:nvSpPr>
            <p:cNvPr id="5" name="Oval 4"/>
            <p:cNvSpPr/>
            <p:nvPr/>
          </p:nvSpPr>
          <p:spPr>
            <a:xfrm>
              <a:off x="6324600" y="1913028"/>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TextBox 16"/>
            <p:cNvSpPr txBox="1"/>
            <p:nvPr/>
          </p:nvSpPr>
          <p:spPr>
            <a:xfrm>
              <a:off x="6721604" y="1587511"/>
              <a:ext cx="1219200" cy="5324535"/>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1	</a:t>
              </a:r>
            </a:p>
          </p:txBody>
        </p:sp>
        <p:sp>
          <p:nvSpPr>
            <p:cNvPr id="18" name="TextBox 17"/>
            <p:cNvSpPr txBox="1"/>
            <p:nvPr/>
          </p:nvSpPr>
          <p:spPr>
            <a:xfrm>
              <a:off x="6411810" y="2674651"/>
              <a:ext cx="1931160" cy="665695"/>
            </a:xfrm>
            <a:prstGeom prst="rect">
              <a:avLst/>
            </a:prstGeom>
            <a:noFill/>
          </p:spPr>
          <p:txBody>
            <a:bodyPr wrap="square" rtlCol="0">
              <a:normAutofit lnSpcReduction="10000"/>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Program</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Overview</a:t>
              </a:r>
            </a:p>
          </p:txBody>
        </p:sp>
        <p:sp>
          <p:nvSpPr>
            <p:cNvPr id="21" name="Oval 20"/>
            <p:cNvSpPr/>
            <p:nvPr/>
          </p:nvSpPr>
          <p:spPr>
            <a:xfrm>
              <a:off x="6569928" y="2181970"/>
              <a:ext cx="1583472" cy="1421289"/>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31" name="Group 30"/>
          <p:cNvGrpSpPr/>
          <p:nvPr/>
        </p:nvGrpSpPr>
        <p:grpSpPr>
          <a:xfrm>
            <a:off x="4648200" y="2344495"/>
            <a:ext cx="2057400" cy="7940635"/>
            <a:chOff x="6324600" y="1587511"/>
            <a:chExt cx="2057400" cy="8430768"/>
          </a:xfrm>
        </p:grpSpPr>
        <p:sp>
          <p:nvSpPr>
            <p:cNvPr id="32" name="Oval 31"/>
            <p:cNvSpPr/>
            <p:nvPr/>
          </p:nvSpPr>
          <p:spPr>
            <a:xfrm>
              <a:off x="6324600" y="1913028"/>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3" name="TextBox 32"/>
            <p:cNvSpPr txBox="1"/>
            <p:nvPr/>
          </p:nvSpPr>
          <p:spPr>
            <a:xfrm>
              <a:off x="6721604" y="1587511"/>
              <a:ext cx="1219200" cy="8430768"/>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3		</a:t>
              </a:r>
            </a:p>
          </p:txBody>
        </p:sp>
        <p:sp>
          <p:nvSpPr>
            <p:cNvPr id="34" name="TextBox 33"/>
            <p:cNvSpPr txBox="1"/>
            <p:nvPr/>
          </p:nvSpPr>
          <p:spPr>
            <a:xfrm>
              <a:off x="6387720" y="2674392"/>
              <a:ext cx="1931160" cy="665695"/>
            </a:xfrm>
            <a:prstGeom prst="rect">
              <a:avLst/>
            </a:prstGeom>
            <a:noFill/>
          </p:spPr>
          <p:txBody>
            <a:bodyPr wrap="square" rtlCol="0">
              <a:normAutofit lnSpcReduction="10000"/>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Policies &amp;</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Procedures</a:t>
              </a:r>
            </a:p>
          </p:txBody>
        </p:sp>
      </p:grpSp>
      <p:sp>
        <p:nvSpPr>
          <p:cNvPr id="36" name="TextBox 35"/>
          <p:cNvSpPr txBox="1"/>
          <p:nvPr/>
        </p:nvSpPr>
        <p:spPr>
          <a:xfrm>
            <a:off x="7090012" y="4338618"/>
            <a:ext cx="1931160" cy="626994"/>
          </a:xfrm>
          <a:prstGeom prst="rect">
            <a:avLst/>
          </a:prstGeom>
          <a:noFill/>
        </p:spPr>
        <p:txBody>
          <a:bodyPr wrap="square" rtlCol="0">
            <a:normAutofit lnSpcReduction="10000"/>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Job-X</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Website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1069006"/>
            <a:ext cx="6553200" cy="4264994"/>
          </a:xfrm>
        </p:spPr>
        <p:txBody>
          <a:bodyPr>
            <a:noAutofit/>
          </a:bodyPr>
          <a:lstStyle/>
          <a:p>
            <a:pPr lvl="0" algn="ctr">
              <a:spcBef>
                <a:spcPts val="0"/>
              </a:spcBef>
            </a:pPr>
            <a:r>
              <a:rPr lang="en-US" sz="2500" cap="none" dirty="0">
                <a:ea typeface="+mn-ea"/>
                <a:cs typeface="+mn-cs"/>
              </a:rPr>
              <a:t>The Work-Study Program policies and procedures have been developed to:</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r>
              <a:rPr lang="en-US" sz="2500" cap="none" dirty="0">
                <a:solidFill>
                  <a:schemeClr val="tx1">
                    <a:lumMod val="50000"/>
                    <a:lumOff val="50000"/>
                  </a:schemeClr>
                </a:solidFill>
                <a:ea typeface="+mn-ea"/>
                <a:cs typeface="+mn-cs"/>
              </a:rPr>
              <a:t>1)  Ensure that the program is in compliance with both federal and institutional regulations.</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r>
              <a:rPr lang="en-US" sz="2500" cap="none" dirty="0">
                <a:solidFill>
                  <a:schemeClr val="tx1">
                    <a:lumMod val="50000"/>
                    <a:lumOff val="50000"/>
                  </a:schemeClr>
                </a:solidFill>
                <a:ea typeface="+mn-ea"/>
                <a:cs typeface="+mn-cs"/>
              </a:rPr>
              <a:t>2) To facilitate the coordination of the program.</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r>
              <a:rPr lang="en-US" sz="2500" cap="none" dirty="0">
                <a:solidFill>
                  <a:schemeClr val="tx1">
                    <a:lumMod val="50000"/>
                    <a:lumOff val="50000"/>
                  </a:schemeClr>
                </a:solidFill>
                <a:ea typeface="+mn-ea"/>
                <a:cs typeface="+mn-cs"/>
              </a:rPr>
              <a:t>3) Make all processes as streamlined as possible for all parties involved.  </a:t>
            </a:r>
            <a:endParaRPr lang="en-US" sz="2500" dirty="0">
              <a:solidFill>
                <a:schemeClr val="tx1">
                  <a:lumMod val="50000"/>
                  <a:lumOff val="50000"/>
                </a:schemeClr>
              </a:solidFill>
            </a:endParaRPr>
          </a:p>
        </p:txBody>
      </p:sp>
      <p:sp>
        <p:nvSpPr>
          <p:cNvPr id="3" name="TextBox 2"/>
          <p:cNvSpPr txBox="1"/>
          <p:nvPr/>
        </p:nvSpPr>
        <p:spPr>
          <a:xfrm>
            <a:off x="1600200" y="3829"/>
            <a:ext cx="6468990" cy="646331"/>
          </a:xfrm>
          <a:prstGeom prst="rect">
            <a:avLst/>
          </a:prstGeom>
          <a:noFill/>
        </p:spPr>
        <p:txBody>
          <a:bodyPr wrap="square" rtlCol="0">
            <a:spAutoFit/>
          </a:bodyPr>
          <a:lstStyle/>
          <a:p>
            <a:pPr algn="ctr"/>
            <a:r>
              <a:rPr lang="en-US" sz="3600" b="1" dirty="0">
                <a:solidFill>
                  <a:prstClr val="black">
                    <a:lumMod val="85000"/>
                    <a:lumOff val="15000"/>
                  </a:prstClr>
                </a:solidFill>
              </a:rPr>
              <a:t>Policies and Procedures</a:t>
            </a:r>
            <a:endParaRPr lang="en-US" sz="3600" b="1" dirty="0"/>
          </a:p>
        </p:txBody>
      </p:sp>
      <p:sp>
        <p:nvSpPr>
          <p:cNvPr id="12" name="Oval 11"/>
          <p:cNvSpPr/>
          <p:nvPr/>
        </p:nvSpPr>
        <p:spPr>
          <a:xfrm>
            <a:off x="228600" y="1375599"/>
            <a:ext cx="2057400" cy="1937791"/>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p:cNvSpPr txBox="1"/>
          <p:nvPr/>
        </p:nvSpPr>
        <p:spPr>
          <a:xfrm>
            <a:off x="625604" y="1069006"/>
            <a:ext cx="1219200" cy="7940635"/>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3		</a:t>
            </a:r>
          </a:p>
        </p:txBody>
      </p:sp>
      <p:sp>
        <p:nvSpPr>
          <p:cNvPr id="14" name="TextBox 13"/>
          <p:cNvSpPr txBox="1"/>
          <p:nvPr/>
        </p:nvSpPr>
        <p:spPr>
          <a:xfrm>
            <a:off x="291720" y="2092700"/>
            <a:ext cx="1931160" cy="626994"/>
          </a:xfrm>
          <a:prstGeom prst="rect">
            <a:avLst/>
          </a:prstGeom>
          <a:noFill/>
        </p:spPr>
        <p:txBody>
          <a:bodyPr wrap="square" rtlCol="0">
            <a:normAutofit lnSpcReduction="10000"/>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Policies &amp;</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Procedures</a:t>
            </a:r>
          </a:p>
        </p:txBody>
      </p:sp>
    </p:spTree>
    <p:extLst>
      <p:ext uri="{BB962C8B-B14F-4D97-AF65-F5344CB8AC3E}">
        <p14:creationId xmlns:p14="http://schemas.microsoft.com/office/powerpoint/2010/main" val="2494643965"/>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Work-Study Program Policies</a:t>
            </a:r>
          </a:p>
        </p:txBody>
      </p:sp>
      <p:sp>
        <p:nvSpPr>
          <p:cNvPr id="3" name="Content Placeholder 2"/>
          <p:cNvSpPr>
            <a:spLocks noGrp="1"/>
          </p:cNvSpPr>
          <p:nvPr>
            <p:ph idx="1"/>
          </p:nvPr>
        </p:nvSpPr>
        <p:spPr>
          <a:xfrm>
            <a:off x="457200" y="1066800"/>
            <a:ext cx="8229600" cy="4983163"/>
          </a:xfrm>
        </p:spPr>
        <p:txBody>
          <a:bodyPr>
            <a:normAutofit fontScale="92500" lnSpcReduction="20000"/>
          </a:bodyPr>
          <a:lstStyle/>
          <a:p>
            <a:pPr marL="0" indent="0" algn="ctr">
              <a:buNone/>
            </a:pPr>
            <a:r>
              <a:rPr lang="en-US" dirty="0"/>
              <a:t>Most of the program’s policies are listed on the </a:t>
            </a:r>
            <a:r>
              <a:rPr lang="en-US" dirty="0">
                <a:hlinkClick r:id="rId3"/>
              </a:rPr>
              <a:t>Work-Study Agreement</a:t>
            </a:r>
            <a:r>
              <a:rPr lang="en-US" dirty="0"/>
              <a:t> (NVCC Form 125-175). </a:t>
            </a:r>
          </a:p>
          <a:p>
            <a:pPr marL="0" indent="0" algn="ctr">
              <a:buNone/>
            </a:pPr>
            <a:endParaRPr lang="en-US" sz="2600" dirty="0"/>
          </a:p>
          <a:p>
            <a:pPr marL="0" indent="0" algn="ctr">
              <a:buNone/>
            </a:pPr>
            <a:r>
              <a:rPr lang="en-US" dirty="0"/>
              <a:t>Additional information is available at </a:t>
            </a:r>
            <a:r>
              <a:rPr lang="en-US" dirty="0">
                <a:hlinkClick r:id="rId4"/>
              </a:rPr>
              <a:t>www.nvcc.edu/workstudy</a:t>
            </a:r>
            <a:r>
              <a:rPr lang="en-US" dirty="0"/>
              <a:t>.</a:t>
            </a:r>
          </a:p>
          <a:p>
            <a:pPr marL="0" indent="0" algn="ctr">
              <a:buNone/>
            </a:pPr>
            <a:endParaRPr lang="en-US" dirty="0"/>
          </a:p>
          <a:p>
            <a:pPr marL="0" indent="0" algn="ctr">
              <a:buNone/>
            </a:pPr>
            <a:r>
              <a:rPr lang="en-US" dirty="0"/>
              <a:t>Updates and reminders are emailed to students and supervisors throughout the year.</a:t>
            </a:r>
          </a:p>
          <a:p>
            <a:pPr marL="0" indent="0" algn="ctr">
              <a:buNone/>
            </a:pPr>
            <a:endParaRPr lang="en-US" dirty="0"/>
          </a:p>
          <a:p>
            <a:pPr marL="0" indent="0" algn="ctr">
              <a:buNone/>
            </a:pPr>
            <a:r>
              <a:rPr lang="en-US" dirty="0"/>
              <a:t>Ask your Campus Work-Study Coordinator if you have any questions.</a:t>
            </a:r>
          </a:p>
          <a:p>
            <a:endParaRPr lang="en-US" dirty="0"/>
          </a:p>
          <a:p>
            <a:endParaRPr lang="en-US" dirty="0"/>
          </a:p>
        </p:txBody>
      </p:sp>
    </p:spTree>
    <p:extLst>
      <p:ext uri="{BB962C8B-B14F-4D97-AF65-F5344CB8AC3E}">
        <p14:creationId xmlns:p14="http://schemas.microsoft.com/office/powerpoint/2010/main" val="304857635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Work-Study Agreement Policies</a:t>
            </a:r>
          </a:p>
        </p:txBody>
      </p:sp>
      <p:sp>
        <p:nvSpPr>
          <p:cNvPr id="3" name="Content Placeholder 2"/>
          <p:cNvSpPr>
            <a:spLocks noGrp="1"/>
          </p:cNvSpPr>
          <p:nvPr>
            <p:ph idx="1"/>
          </p:nvPr>
        </p:nvSpPr>
        <p:spPr>
          <a:xfrm>
            <a:off x="381000" y="1143000"/>
            <a:ext cx="8610600" cy="4983163"/>
          </a:xfrm>
        </p:spPr>
        <p:txBody>
          <a:bodyPr>
            <a:normAutofit/>
          </a:bodyPr>
          <a:lstStyle/>
          <a:p>
            <a:pPr marL="0" indent="0">
              <a:buNone/>
            </a:pPr>
            <a:r>
              <a:rPr lang="en-US" sz="2600" b="1" u="sng" dirty="0"/>
              <a:t>Before students can start working each semester they must:</a:t>
            </a:r>
          </a:p>
          <a:p>
            <a:pPr marL="0" indent="0">
              <a:buNone/>
            </a:pPr>
            <a:endParaRPr lang="en-US" sz="1000" b="1" u="sng" dirty="0"/>
          </a:p>
          <a:p>
            <a:pPr marL="514350" indent="-514350">
              <a:buAutoNum type="arabicParenR"/>
            </a:pPr>
            <a:r>
              <a:rPr lang="en-US" sz="2600" dirty="0"/>
              <a:t>Have an accepted work-study award posted on MyNOVA.</a:t>
            </a:r>
          </a:p>
          <a:p>
            <a:pPr marL="514350" indent="-514350">
              <a:buAutoNum type="arabicParenR"/>
            </a:pPr>
            <a:r>
              <a:rPr lang="en-US" sz="2600" dirty="0"/>
              <a:t>Enroll in at least 6 eligible credits for the current semester.</a:t>
            </a:r>
          </a:p>
          <a:p>
            <a:pPr marL="514350" indent="-514350">
              <a:buAutoNum type="arabicParenR"/>
            </a:pPr>
            <a:r>
              <a:rPr lang="en-US" sz="2600" dirty="0"/>
              <a:t>Wait until the first day students are allowed to work</a:t>
            </a:r>
          </a:p>
          <a:p>
            <a:pPr marL="0" indent="0">
              <a:buNone/>
            </a:pPr>
            <a:r>
              <a:rPr lang="en-US" sz="2600" dirty="0"/>
              <a:t>       (if approved before the semester begins).</a:t>
            </a:r>
          </a:p>
          <a:p>
            <a:pPr marL="514350" indent="-514350">
              <a:buAutoNum type="arabicParenR" startAt="4"/>
            </a:pPr>
            <a:r>
              <a:rPr lang="en-US" sz="2600" dirty="0"/>
              <a:t>The supervisor must receive an email from the College      Work-Study Coordinator confirming that the student’s employment was approved by the Financial Aid Office.</a:t>
            </a:r>
          </a:p>
          <a:p>
            <a:pPr marL="514350" indent="-514350">
              <a:buAutoNum type="arabicParenR" startAt="5"/>
            </a:pPr>
            <a:r>
              <a:rPr lang="en-US" sz="2600" dirty="0"/>
              <a:t>The supervisor must receive an email from HR confirming that the student’s employment was approved.</a:t>
            </a:r>
          </a:p>
          <a:p>
            <a:pPr marL="514350" indent="-514350">
              <a:buAutoNum type="arabicParenR"/>
            </a:pPr>
            <a:endParaRPr lang="en-US" sz="2600" dirty="0"/>
          </a:p>
        </p:txBody>
      </p:sp>
    </p:spTree>
    <p:extLst>
      <p:ext uri="{BB962C8B-B14F-4D97-AF65-F5344CB8AC3E}">
        <p14:creationId xmlns:p14="http://schemas.microsoft.com/office/powerpoint/2010/main" val="3087614404"/>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Work-Study Agreement Policies</a:t>
            </a:r>
          </a:p>
        </p:txBody>
      </p:sp>
      <p:sp>
        <p:nvSpPr>
          <p:cNvPr id="3" name="Content Placeholder 2"/>
          <p:cNvSpPr>
            <a:spLocks noGrp="1"/>
          </p:cNvSpPr>
          <p:nvPr>
            <p:ph idx="1"/>
          </p:nvPr>
        </p:nvSpPr>
        <p:spPr>
          <a:xfrm>
            <a:off x="381000" y="1143000"/>
            <a:ext cx="8458200" cy="4983163"/>
          </a:xfrm>
        </p:spPr>
        <p:txBody>
          <a:bodyPr>
            <a:normAutofit lnSpcReduction="10000"/>
          </a:bodyPr>
          <a:lstStyle/>
          <a:p>
            <a:pPr marL="0" indent="0">
              <a:buNone/>
            </a:pPr>
            <a:r>
              <a:rPr lang="en-US" sz="2600" b="1" u="sng" dirty="0"/>
              <a:t>Students must stop working if any of the following occur:</a:t>
            </a:r>
          </a:p>
          <a:p>
            <a:pPr marL="0" indent="0">
              <a:buNone/>
            </a:pPr>
            <a:endParaRPr lang="en-US" sz="1000" b="1" u="sng" dirty="0"/>
          </a:p>
          <a:p>
            <a:pPr marL="514350" indent="-514350">
              <a:buAutoNum type="arabicParenR"/>
            </a:pPr>
            <a:r>
              <a:rPr lang="en-US" sz="2600" dirty="0"/>
              <a:t>Their enrollment drops below 6 eligible credits.</a:t>
            </a:r>
          </a:p>
          <a:p>
            <a:pPr marL="514350" indent="-514350">
              <a:buAutoNum type="arabicParenR"/>
            </a:pPr>
            <a:r>
              <a:rPr lang="en-US" sz="2600" dirty="0"/>
              <a:t>They fail to meet the </a:t>
            </a:r>
            <a:r>
              <a:rPr lang="en-US" sz="2600" dirty="0">
                <a:hlinkClick r:id="rId2"/>
              </a:rPr>
              <a:t>SAP requirements</a:t>
            </a:r>
            <a:r>
              <a:rPr lang="en-US" sz="2600" dirty="0"/>
              <a:t>. </a:t>
            </a:r>
          </a:p>
          <a:p>
            <a:pPr marL="514350" indent="-514350">
              <a:buAutoNum type="arabicParenR"/>
            </a:pPr>
            <a:r>
              <a:rPr lang="en-US" sz="2600" dirty="0"/>
              <a:t>They have earned their full work-study award for the semester. </a:t>
            </a:r>
          </a:p>
          <a:p>
            <a:pPr marL="514350" indent="-514350">
              <a:buAutoNum type="arabicParenR"/>
            </a:pPr>
            <a:r>
              <a:rPr lang="en-US" sz="2600" dirty="0"/>
              <a:t>They are notified by the Financial Aid Office or their supervisor that they must stop working. </a:t>
            </a:r>
          </a:p>
          <a:p>
            <a:pPr marL="514350" indent="-514350">
              <a:buAutoNum type="arabicParenR"/>
            </a:pPr>
            <a:r>
              <a:rPr lang="en-US" sz="2600" dirty="0"/>
              <a:t>If summer work-study students earn their full “Summer 1” award before the end of June they must stop working.  Any unearned portion of “Summer 1” and “Summer 2” work-study awards can be earned in July until the last day of the summer work-study program.</a:t>
            </a:r>
          </a:p>
          <a:p>
            <a:pPr marL="514350" indent="-514350">
              <a:buAutoNum type="arabicParenR"/>
            </a:pPr>
            <a:endParaRPr lang="en-US" sz="2600" dirty="0"/>
          </a:p>
        </p:txBody>
      </p:sp>
    </p:spTree>
    <p:extLst>
      <p:ext uri="{BB962C8B-B14F-4D97-AF65-F5344CB8AC3E}">
        <p14:creationId xmlns:p14="http://schemas.microsoft.com/office/powerpoint/2010/main" val="4230165432"/>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Work-Study Agreement Policies</a:t>
            </a:r>
          </a:p>
        </p:txBody>
      </p:sp>
      <p:sp>
        <p:nvSpPr>
          <p:cNvPr id="3" name="Content Placeholder 2"/>
          <p:cNvSpPr>
            <a:spLocks noGrp="1"/>
          </p:cNvSpPr>
          <p:nvPr>
            <p:ph idx="1"/>
          </p:nvPr>
        </p:nvSpPr>
        <p:spPr>
          <a:xfrm>
            <a:off x="228600" y="990600"/>
            <a:ext cx="8686800" cy="3810000"/>
          </a:xfrm>
        </p:spPr>
        <p:txBody>
          <a:bodyPr>
            <a:normAutofit fontScale="92500" lnSpcReduction="20000"/>
          </a:bodyPr>
          <a:lstStyle/>
          <a:p>
            <a:pPr marL="0" indent="0">
              <a:buNone/>
            </a:pPr>
            <a:endParaRPr lang="en-US" sz="1000" b="1" u="sng" dirty="0"/>
          </a:p>
          <a:p>
            <a:pPr marL="0" indent="0">
              <a:buNone/>
            </a:pPr>
            <a:r>
              <a:rPr lang="en-US" sz="2600" b="1" dirty="0">
                <a:solidFill>
                  <a:srgbClr val="FF0000"/>
                </a:solidFill>
              </a:rPr>
              <a:t>6)  All work-study students must stop working by the last day of final exams of the semester they were approved to work.  If an earlier end date is necessary due to how the pay periods break between semesters, that date will be communicated to students and supervisors by the College Work-Study Coordinator.</a:t>
            </a:r>
          </a:p>
          <a:p>
            <a:pPr marL="0" indent="0">
              <a:buNone/>
            </a:pPr>
            <a:endParaRPr lang="en-US" sz="1400" dirty="0"/>
          </a:p>
          <a:p>
            <a:pPr marL="0" indent="0">
              <a:buNone/>
            </a:pPr>
            <a:r>
              <a:rPr lang="en-US" sz="2600" dirty="0"/>
              <a:t>Students approved for fall/spring work-study awards can continue working until the College closes for Winter Break and resume working when the College reopens in early January if they are enrolled in at least 6 eligible credits and are still meeting the SAP requirements.</a:t>
            </a:r>
          </a:p>
        </p:txBody>
      </p:sp>
      <p:pic>
        <p:nvPicPr>
          <p:cNvPr id="8194" name="Picture 2" descr="http://cdn7.fotosearch.com/bthumb/TBZ/TBZ139/wd01p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498292"/>
            <a:ext cx="1891410" cy="2435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6414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059363"/>
          </a:xfrm>
        </p:spPr>
        <p:txBody>
          <a:bodyPr>
            <a:normAutofit fontScale="92500" lnSpcReduction="10000"/>
          </a:bodyPr>
          <a:lstStyle/>
          <a:p>
            <a:pPr marL="0" indent="0">
              <a:buNone/>
            </a:pPr>
            <a:r>
              <a:rPr lang="en-US" dirty="0"/>
              <a:t>Students cannot earn more than their fall semester work-study award during the fall semester.  </a:t>
            </a:r>
          </a:p>
          <a:p>
            <a:pPr marL="0" indent="0">
              <a:buNone/>
            </a:pPr>
            <a:endParaRPr lang="en-US" sz="1300" dirty="0"/>
          </a:p>
          <a:p>
            <a:pPr marL="0" indent="0">
              <a:buNone/>
            </a:pPr>
            <a:r>
              <a:rPr lang="en-US" dirty="0"/>
              <a:t>Any remaining portion of a fall/spring work-study award can be earned during the spring semester. </a:t>
            </a:r>
          </a:p>
          <a:p>
            <a:pPr marL="0" indent="0">
              <a:buNone/>
            </a:pPr>
            <a:endParaRPr lang="en-US" sz="1300" dirty="0"/>
          </a:p>
          <a:p>
            <a:pPr marL="0" indent="0">
              <a:buNone/>
            </a:pPr>
            <a:r>
              <a:rPr lang="en-US" dirty="0"/>
              <a:t>A new Work-Study Agreement must be submitted and approved in order for the student to participate in the summer work-study program. </a:t>
            </a:r>
          </a:p>
          <a:p>
            <a:pPr marL="0" indent="0">
              <a:buNone/>
            </a:pPr>
            <a:endParaRPr lang="en-US" sz="1300" dirty="0"/>
          </a:p>
          <a:p>
            <a:pPr marL="0" indent="0">
              <a:buNone/>
            </a:pPr>
            <a:r>
              <a:rPr lang="en-US" dirty="0"/>
              <a:t>A new Work-Study Agreement is also required whenever the student’s supervisor changes. </a:t>
            </a:r>
          </a:p>
        </p:txBody>
      </p:sp>
      <p:sp>
        <p:nvSpPr>
          <p:cNvPr id="5" name="Title 1"/>
          <p:cNvSpPr>
            <a:spLocks noGrp="1"/>
          </p:cNvSpPr>
          <p:nvPr>
            <p:ph type="title"/>
          </p:nvPr>
        </p:nvSpPr>
        <p:spPr>
          <a:xfrm>
            <a:off x="436180" y="76200"/>
            <a:ext cx="8403020" cy="685800"/>
          </a:xfrm>
        </p:spPr>
        <p:txBody>
          <a:bodyPr/>
          <a:lstStyle/>
          <a:p>
            <a:pPr algn="ctr"/>
            <a:r>
              <a:rPr lang="en-US" b="1" dirty="0"/>
              <a:t>Work-Study Agreement Policies</a:t>
            </a:r>
          </a:p>
        </p:txBody>
      </p:sp>
    </p:spTree>
    <p:extLst>
      <p:ext uri="{BB962C8B-B14F-4D97-AF65-F5344CB8AC3E}">
        <p14:creationId xmlns:p14="http://schemas.microsoft.com/office/powerpoint/2010/main" val="326739209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572000"/>
          </a:xfrm>
        </p:spPr>
        <p:txBody>
          <a:bodyPr>
            <a:normAutofit fontScale="92500"/>
          </a:bodyPr>
          <a:lstStyle/>
          <a:p>
            <a:pPr marL="0" indent="0">
              <a:buNone/>
            </a:pPr>
            <a:r>
              <a:rPr lang="en-US" sz="2600" b="1" u="sng" dirty="0"/>
              <a:t>A supervisor’s department budget can be charged if:</a:t>
            </a:r>
          </a:p>
          <a:p>
            <a:pPr marL="0" indent="0">
              <a:buNone/>
            </a:pPr>
            <a:endParaRPr lang="en-US" sz="800" b="1" u="sng" dirty="0"/>
          </a:p>
          <a:p>
            <a:pPr marL="514350" indent="-514350">
              <a:buAutoNum type="arabicParenR"/>
            </a:pPr>
            <a:r>
              <a:rPr lang="en-US" sz="2600" dirty="0"/>
              <a:t>The student’s earnings exceed the student’s approved work-study award for the applicable semester.</a:t>
            </a:r>
          </a:p>
          <a:p>
            <a:pPr marL="514350" indent="-514350">
              <a:buAutoNum type="arabicParenR"/>
            </a:pPr>
            <a:r>
              <a:rPr lang="en-US" sz="2600" dirty="0"/>
              <a:t>The supervisor allows the student to start working before the student is eligible to start working.</a:t>
            </a:r>
          </a:p>
          <a:p>
            <a:pPr marL="514350" indent="-514350">
              <a:buAutoNum type="arabicParenR"/>
            </a:pPr>
            <a:r>
              <a:rPr lang="en-US" sz="2600" dirty="0"/>
              <a:t>The supervisor allows the student to continue working after the student is no longer eligible to work, including after the Work-Study Agreement ends.</a:t>
            </a:r>
          </a:p>
          <a:p>
            <a:pPr marL="514350" indent="-514350">
              <a:buAutoNum type="arabicParenR"/>
            </a:pPr>
            <a:r>
              <a:rPr lang="en-US" sz="2600" dirty="0"/>
              <a:t>The student’s enrollment drops below 6 eligible credits and the student continues working after the student and supervisor are notified that the student must stop working.</a:t>
            </a:r>
          </a:p>
        </p:txBody>
      </p:sp>
      <p:sp>
        <p:nvSpPr>
          <p:cNvPr id="5" name="Title 1"/>
          <p:cNvSpPr>
            <a:spLocks noGrp="1"/>
          </p:cNvSpPr>
          <p:nvPr>
            <p:ph type="title"/>
          </p:nvPr>
        </p:nvSpPr>
        <p:spPr>
          <a:xfrm>
            <a:off x="436180" y="76200"/>
            <a:ext cx="8403020" cy="685800"/>
          </a:xfrm>
        </p:spPr>
        <p:txBody>
          <a:bodyPr/>
          <a:lstStyle/>
          <a:p>
            <a:pPr algn="ctr"/>
            <a:r>
              <a:rPr lang="en-US" b="1" dirty="0"/>
              <a:t>Work-Study Agreement Policies</a:t>
            </a:r>
          </a:p>
        </p:txBody>
      </p:sp>
    </p:spTree>
    <p:extLst>
      <p:ext uri="{BB962C8B-B14F-4D97-AF65-F5344CB8AC3E}">
        <p14:creationId xmlns:p14="http://schemas.microsoft.com/office/powerpoint/2010/main" val="673720646"/>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915400" cy="5029199"/>
          </a:xfrm>
        </p:spPr>
        <p:txBody>
          <a:bodyPr>
            <a:normAutofit lnSpcReduction="10000"/>
          </a:bodyPr>
          <a:lstStyle/>
          <a:p>
            <a:r>
              <a:rPr lang="en-US" sz="2550" dirty="0"/>
              <a:t>Work hours cannot conflict with class time.</a:t>
            </a:r>
          </a:p>
          <a:p>
            <a:r>
              <a:rPr lang="en-US" sz="2550" dirty="0"/>
              <a:t>Students must clock out for personal time, to eat, or to study.</a:t>
            </a:r>
          </a:p>
          <a:p>
            <a:r>
              <a:rPr lang="en-US" sz="2550" b="1" dirty="0"/>
              <a:t>A student cannot have any other paid position at NOVA while participating in the work-study program. </a:t>
            </a:r>
          </a:p>
          <a:p>
            <a:r>
              <a:rPr lang="en-US" sz="2550" dirty="0"/>
              <a:t>Students may not work more than 15 hours per week. </a:t>
            </a:r>
          </a:p>
          <a:p>
            <a:r>
              <a:rPr lang="en-US" sz="2550" dirty="0"/>
              <a:t>All work-study awards are contingent on the student’s continued eligibility, funding, and approval by HR and the CFAO.</a:t>
            </a:r>
          </a:p>
          <a:p>
            <a:r>
              <a:rPr lang="en-US" sz="2550" dirty="0"/>
              <a:t>An </a:t>
            </a:r>
            <a:r>
              <a:rPr lang="en-US" sz="2550" u="sng" dirty="0"/>
              <a:t>offered</a:t>
            </a:r>
            <a:r>
              <a:rPr lang="en-US" sz="2550" dirty="0"/>
              <a:t> work-study award is no guarantee that the student will be approved to work (funding may become exhausted before the student is approved to work, the student’s eligibility may change, or they may not find a supervisor who wants to hire them, etc.)</a:t>
            </a:r>
          </a:p>
        </p:txBody>
      </p:sp>
      <p:sp>
        <p:nvSpPr>
          <p:cNvPr id="5" name="Title 1"/>
          <p:cNvSpPr>
            <a:spLocks noGrp="1"/>
          </p:cNvSpPr>
          <p:nvPr>
            <p:ph type="title"/>
          </p:nvPr>
        </p:nvSpPr>
        <p:spPr>
          <a:xfrm>
            <a:off x="436180" y="76200"/>
            <a:ext cx="8403020" cy="685800"/>
          </a:xfrm>
        </p:spPr>
        <p:txBody>
          <a:bodyPr/>
          <a:lstStyle/>
          <a:p>
            <a:pPr algn="ctr"/>
            <a:r>
              <a:rPr lang="en-US" b="1" dirty="0"/>
              <a:t>Work-Study Agreement General Policies</a:t>
            </a:r>
          </a:p>
        </p:txBody>
      </p:sp>
    </p:spTree>
    <p:extLst>
      <p:ext uri="{BB962C8B-B14F-4D97-AF65-F5344CB8AC3E}">
        <p14:creationId xmlns:p14="http://schemas.microsoft.com/office/powerpoint/2010/main" val="4275025740"/>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09" y="838200"/>
            <a:ext cx="9067800" cy="5562600"/>
          </a:xfrm>
        </p:spPr>
        <p:txBody>
          <a:bodyPr>
            <a:noAutofit/>
          </a:bodyPr>
          <a:lstStyle/>
          <a:p>
            <a:r>
              <a:rPr lang="en-US" sz="2200" dirty="0"/>
              <a:t>Job-X must be used to hire new work-study students and students who are transferring from another department. </a:t>
            </a:r>
          </a:p>
          <a:p>
            <a:r>
              <a:rPr lang="en-US" sz="2200" dirty="0"/>
              <a:t>Students should submit their hours in HRMS at the end of each day they work per the Human Resources Department. </a:t>
            </a:r>
          </a:p>
          <a:p>
            <a:r>
              <a:rPr lang="en-US" sz="2200" dirty="0"/>
              <a:t>If the supervisor approves the timesheet after the date due in payroll then the student will not be paid until the next pay-date.</a:t>
            </a:r>
          </a:p>
          <a:p>
            <a:r>
              <a:rPr lang="en-US" sz="2200" dirty="0"/>
              <a:t>Supervisors must immediately notify the Campus Work-Study Coordinator if a student stops working for any reason. </a:t>
            </a:r>
          </a:p>
          <a:p>
            <a:r>
              <a:rPr lang="en-US" sz="2200" dirty="0"/>
              <a:t>Supervisors must submit the </a:t>
            </a:r>
            <a:r>
              <a:rPr lang="en-US" sz="2200" dirty="0">
                <a:hlinkClick r:id="rId2"/>
              </a:rPr>
              <a:t>125-300 form</a:t>
            </a:r>
            <a:r>
              <a:rPr lang="en-US" sz="2200" dirty="0"/>
              <a:t> to the Campus Work-Study Coordinator if they wish to convert a work-study student to a student-hire. If the supervisor wishes to convert the work-study student to a P-14 on a permanent basis (as opposed to just a temporary basis due to less than half-time enrollment for the summer) then the supervisor also needs to complete an EWP in NATS and a competitive search will need to be performed.</a:t>
            </a:r>
          </a:p>
        </p:txBody>
      </p:sp>
      <p:sp>
        <p:nvSpPr>
          <p:cNvPr id="5" name="Title 1"/>
          <p:cNvSpPr>
            <a:spLocks noGrp="1"/>
          </p:cNvSpPr>
          <p:nvPr>
            <p:ph type="title"/>
          </p:nvPr>
        </p:nvSpPr>
        <p:spPr>
          <a:xfrm>
            <a:off x="436180" y="76200"/>
            <a:ext cx="8403020" cy="685800"/>
          </a:xfrm>
        </p:spPr>
        <p:txBody>
          <a:bodyPr/>
          <a:lstStyle/>
          <a:p>
            <a:pPr algn="ctr"/>
            <a:r>
              <a:rPr lang="en-US" b="1" dirty="0"/>
              <a:t>Work-Study Agreement General Policies</a:t>
            </a:r>
          </a:p>
        </p:txBody>
      </p:sp>
    </p:spTree>
    <p:extLst>
      <p:ext uri="{BB962C8B-B14F-4D97-AF65-F5344CB8AC3E}">
        <p14:creationId xmlns:p14="http://schemas.microsoft.com/office/powerpoint/2010/main" val="1389749133"/>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Supervisor Responsibilities</a:t>
            </a:r>
          </a:p>
        </p:txBody>
      </p:sp>
      <p:sp>
        <p:nvSpPr>
          <p:cNvPr id="3" name="Content Placeholder 2"/>
          <p:cNvSpPr>
            <a:spLocks noGrp="1"/>
          </p:cNvSpPr>
          <p:nvPr>
            <p:ph idx="1"/>
          </p:nvPr>
        </p:nvSpPr>
        <p:spPr>
          <a:xfrm>
            <a:off x="457200" y="1066800"/>
            <a:ext cx="8229600" cy="5059363"/>
          </a:xfrm>
        </p:spPr>
        <p:txBody>
          <a:bodyPr/>
          <a:lstStyle/>
          <a:p>
            <a:endParaRPr lang="en-US" dirty="0"/>
          </a:p>
          <a:p>
            <a:endParaRPr lang="en-US" dirty="0"/>
          </a:p>
          <a:p>
            <a:endParaRPr lang="en-US" dirty="0"/>
          </a:p>
        </p:txBody>
      </p:sp>
      <p:sp>
        <p:nvSpPr>
          <p:cNvPr id="4" name="TextBox 3"/>
          <p:cNvSpPr txBox="1"/>
          <p:nvPr/>
        </p:nvSpPr>
        <p:spPr>
          <a:xfrm>
            <a:off x="152400" y="1143000"/>
            <a:ext cx="8686800" cy="5078313"/>
          </a:xfrm>
          <a:prstGeom prst="rect">
            <a:avLst/>
          </a:prstGeom>
          <a:noFill/>
        </p:spPr>
        <p:txBody>
          <a:bodyPr wrap="square" rtlCol="0">
            <a:spAutoFit/>
          </a:bodyPr>
          <a:lstStyle/>
          <a:p>
            <a:pPr marL="285750" indent="-285750">
              <a:buFont typeface="Arial" pitchFamily="34" charset="0"/>
              <a:buChar char="•"/>
            </a:pPr>
            <a:r>
              <a:rPr lang="en-US" dirty="0"/>
              <a:t>Be a good supervisor!</a:t>
            </a:r>
          </a:p>
          <a:p>
            <a:pPr marL="285750" indent="-285750">
              <a:buFont typeface="Arial" pitchFamily="34" charset="0"/>
              <a:buChar char="•"/>
            </a:pPr>
            <a:r>
              <a:rPr lang="en-US" dirty="0"/>
              <a:t>Abide by and enforce the work-study program policies.</a:t>
            </a:r>
          </a:p>
          <a:p>
            <a:pPr marL="285750" indent="-285750">
              <a:buFont typeface="Arial" pitchFamily="34" charset="0"/>
              <a:buChar char="•"/>
            </a:pPr>
            <a:r>
              <a:rPr lang="en-US" dirty="0"/>
              <a:t>Treat all students fairly and remember that school is the student’s first priority, but students cannot be paid to study.  </a:t>
            </a:r>
          </a:p>
          <a:p>
            <a:pPr marL="285750" indent="-285750">
              <a:buFont typeface="Arial" pitchFamily="34" charset="0"/>
              <a:buChar char="•"/>
            </a:pPr>
            <a:r>
              <a:rPr lang="en-US" dirty="0"/>
              <a:t>Interview work-study candidates and determine who you want to hire.</a:t>
            </a:r>
          </a:p>
          <a:p>
            <a:pPr marL="285750" indent="-285750">
              <a:buFont typeface="Arial" pitchFamily="34" charset="0"/>
              <a:buChar char="•"/>
            </a:pPr>
            <a:r>
              <a:rPr lang="en-US" dirty="0"/>
              <a:t>Agree upon a work-schedule and set clear expectations for the student up-front.</a:t>
            </a:r>
          </a:p>
          <a:p>
            <a:pPr marL="285750" indent="-285750">
              <a:buFont typeface="Arial" pitchFamily="34" charset="0"/>
              <a:buChar char="•"/>
            </a:pPr>
            <a:r>
              <a:rPr lang="en-US" dirty="0"/>
              <a:t>Complete Section B of the Work-Study Agreement and have the student return it to the Campus Work-Study Coordinator along with their employment packet.</a:t>
            </a:r>
          </a:p>
          <a:p>
            <a:pPr marL="285750" indent="-285750">
              <a:buFont typeface="Arial" pitchFamily="34" charset="0"/>
              <a:buChar char="•"/>
            </a:pPr>
            <a:r>
              <a:rPr lang="en-US" dirty="0"/>
              <a:t>Provide training, feedback, and enough work to keep the student busy. </a:t>
            </a:r>
          </a:p>
          <a:p>
            <a:pPr marL="285750" indent="-285750">
              <a:buFont typeface="Arial" pitchFamily="34" charset="0"/>
              <a:buChar char="•"/>
            </a:pPr>
            <a:r>
              <a:rPr lang="en-US" dirty="0"/>
              <a:t>Keep track of your work-study student’s earnings! Keep a log of all the hours approved.</a:t>
            </a:r>
          </a:p>
          <a:p>
            <a:pPr marL="285750" indent="-285750">
              <a:buFont typeface="Arial" pitchFamily="34" charset="0"/>
              <a:buChar char="•"/>
            </a:pPr>
            <a:r>
              <a:rPr lang="en-US" dirty="0"/>
              <a:t>Make sure students do not earn more than their work-study award and that they stop working when they’re required to.</a:t>
            </a:r>
          </a:p>
          <a:p>
            <a:pPr marL="285750" indent="-285750">
              <a:buFont typeface="Arial" pitchFamily="34" charset="0"/>
              <a:buChar char="•"/>
            </a:pPr>
            <a:r>
              <a:rPr lang="en-US" dirty="0"/>
              <a:t>Approve the student’s timesheet in HRMS by the date due in payroll.</a:t>
            </a:r>
          </a:p>
          <a:p>
            <a:pPr marL="285750" indent="-285750">
              <a:buFont typeface="Arial" pitchFamily="34" charset="0"/>
              <a:buChar char="•"/>
            </a:pPr>
            <a:r>
              <a:rPr lang="en-US" dirty="0"/>
              <a:t>Do not allow students to work more than 15 hours per week.</a:t>
            </a:r>
          </a:p>
          <a:p>
            <a:pPr marL="285750" indent="-285750">
              <a:buFont typeface="Arial" pitchFamily="34" charset="0"/>
              <a:buChar char="•"/>
            </a:pPr>
            <a:r>
              <a:rPr lang="en-US" dirty="0"/>
              <a:t>Submit a 105-45 if your student needs additional IT access.</a:t>
            </a:r>
          </a:p>
          <a:p>
            <a:pPr marL="285750" indent="-285750">
              <a:buFont typeface="Arial" pitchFamily="34" charset="0"/>
              <a:buChar char="•"/>
            </a:pPr>
            <a:r>
              <a:rPr lang="en-US" dirty="0"/>
              <a:t>Notify your Campus Work-Study Coordinator if a student stopped working.</a:t>
            </a:r>
          </a:p>
          <a:p>
            <a:pPr marL="285750" indent="-285750">
              <a:buFont typeface="Arial" pitchFamily="34" charset="0"/>
              <a:buChar char="•"/>
            </a:pPr>
            <a:r>
              <a:rPr lang="en-US" dirty="0"/>
              <a:t>Complete a </a:t>
            </a:r>
            <a:r>
              <a:rPr lang="en-US" dirty="0">
                <a:hlinkClick r:id="rId2"/>
              </a:rPr>
              <a:t>performance evaluation</a:t>
            </a:r>
            <a:r>
              <a:rPr lang="en-US" dirty="0"/>
              <a:t> of the student at the end of each semester.</a:t>
            </a:r>
          </a:p>
          <a:p>
            <a:pPr marL="285750" indent="-285750">
              <a:buFont typeface="Arial" pitchFamily="34" charset="0"/>
              <a:buChar char="•"/>
            </a:pPr>
            <a:r>
              <a:rPr lang="en-US" dirty="0"/>
              <a:t>Let your Campus Work-Study Coordinator know if you have any questions or concerns!</a:t>
            </a:r>
          </a:p>
        </p:txBody>
      </p:sp>
    </p:spTree>
    <p:extLst>
      <p:ext uri="{BB962C8B-B14F-4D97-AF65-F5344CB8AC3E}">
        <p14:creationId xmlns:p14="http://schemas.microsoft.com/office/powerpoint/2010/main" val="2945982767"/>
      </p:ext>
    </p:extLst>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1056561"/>
            <a:ext cx="6248400" cy="4834259"/>
          </a:xfrm>
        </p:spPr>
        <p:txBody>
          <a:bodyPr>
            <a:noAutofit/>
          </a:bodyPr>
          <a:lstStyle/>
          <a:p>
            <a:pPr lvl="0" algn="ctr">
              <a:spcBef>
                <a:spcPts val="0"/>
              </a:spcBef>
            </a:pPr>
            <a:r>
              <a:rPr lang="en-US" sz="2500" cap="none" dirty="0">
                <a:solidFill>
                  <a:schemeClr val="tx1">
                    <a:lumMod val="50000"/>
                    <a:lumOff val="50000"/>
                  </a:schemeClr>
                </a:solidFill>
                <a:ea typeface="+mn-ea"/>
                <a:cs typeface="+mn-cs"/>
              </a:rPr>
              <a:t>Work-study is a program that allows eligible students to earn money toward their educational expenses. </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r>
              <a:rPr lang="en-US" sz="2500" cap="none" dirty="0">
                <a:solidFill>
                  <a:schemeClr val="tx1">
                    <a:lumMod val="50000"/>
                    <a:lumOff val="50000"/>
                  </a:schemeClr>
                </a:solidFill>
                <a:ea typeface="+mn-ea"/>
                <a:cs typeface="+mn-cs"/>
              </a:rPr>
              <a:t>Work-study students assist with daily operations at the college and other projects.  </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r>
              <a:rPr lang="en-US" sz="2500" cap="none" dirty="0">
                <a:solidFill>
                  <a:schemeClr val="tx1">
                    <a:lumMod val="50000"/>
                    <a:lumOff val="50000"/>
                  </a:schemeClr>
                </a:solidFill>
                <a:ea typeface="+mn-ea"/>
                <a:cs typeface="+mn-cs"/>
              </a:rPr>
              <a:t>Students are supervised by current NOVA employees who have agreed to serve as work-study supervisors.</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endParaRPr lang="en-US" sz="2500" dirty="0">
              <a:solidFill>
                <a:schemeClr val="tx1">
                  <a:lumMod val="50000"/>
                  <a:lumOff val="50000"/>
                </a:schemeClr>
              </a:solidFill>
            </a:endParaRPr>
          </a:p>
        </p:txBody>
      </p:sp>
      <p:grpSp>
        <p:nvGrpSpPr>
          <p:cNvPr id="7" name="Group 6"/>
          <p:cNvGrpSpPr/>
          <p:nvPr/>
        </p:nvGrpSpPr>
        <p:grpSpPr>
          <a:xfrm>
            <a:off x="258984" y="749968"/>
            <a:ext cx="2057400" cy="5014987"/>
            <a:chOff x="6324600" y="1587511"/>
            <a:chExt cx="2057400" cy="5324535"/>
          </a:xfrm>
        </p:grpSpPr>
        <p:sp>
          <p:nvSpPr>
            <p:cNvPr id="8" name="Oval 7"/>
            <p:cNvSpPr/>
            <p:nvPr/>
          </p:nvSpPr>
          <p:spPr>
            <a:xfrm>
              <a:off x="6324600" y="1913028"/>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TextBox 8"/>
            <p:cNvSpPr txBox="1"/>
            <p:nvPr/>
          </p:nvSpPr>
          <p:spPr>
            <a:xfrm>
              <a:off x="6721604" y="1587511"/>
              <a:ext cx="1219200" cy="5324535"/>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1	</a:t>
              </a:r>
            </a:p>
          </p:txBody>
        </p:sp>
        <p:sp>
          <p:nvSpPr>
            <p:cNvPr id="10" name="TextBox 9"/>
            <p:cNvSpPr txBox="1"/>
            <p:nvPr/>
          </p:nvSpPr>
          <p:spPr>
            <a:xfrm>
              <a:off x="6411810" y="2674651"/>
              <a:ext cx="1931160" cy="665695"/>
            </a:xfrm>
            <a:prstGeom prst="rect">
              <a:avLst/>
            </a:prstGeom>
            <a:noFill/>
          </p:spPr>
          <p:txBody>
            <a:bodyPr wrap="square" rtlCol="0">
              <a:normAutofit lnSpcReduction="10000"/>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Program</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Overview</a:t>
              </a:r>
            </a:p>
          </p:txBody>
        </p:sp>
        <p:sp>
          <p:nvSpPr>
            <p:cNvPr id="11" name="Oval 10"/>
            <p:cNvSpPr/>
            <p:nvPr/>
          </p:nvSpPr>
          <p:spPr>
            <a:xfrm>
              <a:off x="6569928" y="2181970"/>
              <a:ext cx="1583472" cy="1421289"/>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 name="TextBox 2"/>
          <p:cNvSpPr txBox="1"/>
          <p:nvPr/>
        </p:nvSpPr>
        <p:spPr>
          <a:xfrm>
            <a:off x="1600200" y="3829"/>
            <a:ext cx="6468990" cy="646331"/>
          </a:xfrm>
          <a:prstGeom prst="rect">
            <a:avLst/>
          </a:prstGeom>
          <a:noFill/>
        </p:spPr>
        <p:txBody>
          <a:bodyPr wrap="square" rtlCol="0">
            <a:spAutoFit/>
          </a:bodyPr>
          <a:lstStyle/>
          <a:p>
            <a:pPr algn="ctr"/>
            <a:r>
              <a:rPr lang="en-US" sz="3600" b="1" dirty="0">
                <a:solidFill>
                  <a:prstClr val="black">
                    <a:lumMod val="85000"/>
                    <a:lumOff val="15000"/>
                  </a:prstClr>
                </a:solidFill>
              </a:rPr>
              <a:t>What is Work-Study?</a:t>
            </a:r>
            <a:endParaRPr lang="en-US" sz="3600" b="1" dirty="0"/>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Addressing Performance Issues</a:t>
            </a:r>
          </a:p>
        </p:txBody>
      </p:sp>
      <p:sp>
        <p:nvSpPr>
          <p:cNvPr id="3" name="Content Placeholder 2"/>
          <p:cNvSpPr>
            <a:spLocks noGrp="1"/>
          </p:cNvSpPr>
          <p:nvPr>
            <p:ph idx="1"/>
          </p:nvPr>
        </p:nvSpPr>
        <p:spPr>
          <a:xfrm>
            <a:off x="304800" y="990600"/>
            <a:ext cx="8610600" cy="5181600"/>
          </a:xfrm>
        </p:spPr>
        <p:txBody>
          <a:bodyPr>
            <a:noAutofit/>
          </a:bodyPr>
          <a:lstStyle/>
          <a:p>
            <a:pPr marL="0" indent="0">
              <a:buNone/>
            </a:pPr>
            <a:r>
              <a:rPr lang="en-US" sz="2200" b="1" dirty="0"/>
              <a:t>Set clear expectations up front and train your work-study students.</a:t>
            </a:r>
          </a:p>
          <a:p>
            <a:pPr marL="0" indent="0">
              <a:buNone/>
            </a:pPr>
            <a:endParaRPr lang="en-US" sz="800" b="1" dirty="0"/>
          </a:p>
          <a:p>
            <a:pPr marL="0" indent="0">
              <a:buNone/>
            </a:pPr>
            <a:r>
              <a:rPr lang="en-US" sz="2200" b="1" dirty="0"/>
              <a:t>Provide on-going coaching and constructive feedback.  </a:t>
            </a:r>
          </a:p>
          <a:p>
            <a:pPr marL="0" indent="0">
              <a:buNone/>
            </a:pPr>
            <a:endParaRPr lang="en-US" sz="800" b="1" dirty="0"/>
          </a:p>
          <a:p>
            <a:pPr marL="0" indent="0">
              <a:buNone/>
            </a:pPr>
            <a:r>
              <a:rPr lang="en-US" sz="1800" b="1" u="sng" dirty="0"/>
              <a:t>If performance issues do not improve, supervisors have the following options:</a:t>
            </a:r>
          </a:p>
          <a:p>
            <a:pPr marL="0" indent="0">
              <a:buNone/>
            </a:pPr>
            <a:endParaRPr lang="en-US" sz="500" dirty="0"/>
          </a:p>
          <a:p>
            <a:r>
              <a:rPr lang="en-US" sz="1800" b="1" dirty="0"/>
              <a:t>Give a verbal warning. </a:t>
            </a:r>
          </a:p>
          <a:p>
            <a:pPr marL="0" indent="0">
              <a:buNone/>
            </a:pPr>
            <a:r>
              <a:rPr lang="en-US" sz="1800" dirty="0"/>
              <a:t>               a)  Explain the constructive purpose of your feedback to the student.</a:t>
            </a:r>
          </a:p>
          <a:p>
            <a:pPr marL="0" indent="0">
              <a:buNone/>
            </a:pPr>
            <a:r>
              <a:rPr lang="en-US" sz="1800" dirty="0"/>
              <a:t>               b)  Discuss the specific behavior you observed.</a:t>
            </a:r>
          </a:p>
          <a:p>
            <a:pPr marL="0" indent="0">
              <a:buNone/>
            </a:pPr>
            <a:r>
              <a:rPr lang="en-US" sz="1800" dirty="0"/>
              <a:t>               c)  Provide suggestions for improvement and agree on a solution.</a:t>
            </a:r>
          </a:p>
          <a:p>
            <a:pPr marL="0" indent="0">
              <a:buNone/>
            </a:pPr>
            <a:endParaRPr lang="en-US" sz="1200" dirty="0"/>
          </a:p>
          <a:p>
            <a:r>
              <a:rPr lang="en-US" sz="1800" b="1" dirty="0"/>
              <a:t>Give a formal </a:t>
            </a:r>
            <a:r>
              <a:rPr lang="en-US" sz="1800" b="1" dirty="0">
                <a:hlinkClick r:id="rId3"/>
              </a:rPr>
              <a:t>written warning</a:t>
            </a:r>
            <a:r>
              <a:rPr lang="en-US" sz="1800" b="1" dirty="0"/>
              <a:t>.  </a:t>
            </a:r>
            <a:r>
              <a:rPr lang="en-US" sz="1800" dirty="0"/>
              <a:t>Keep this form for your records. </a:t>
            </a:r>
          </a:p>
          <a:p>
            <a:pPr marL="0" indent="0">
              <a:buNone/>
            </a:pPr>
            <a:endParaRPr lang="en-US" sz="1200" dirty="0"/>
          </a:p>
          <a:p>
            <a:r>
              <a:rPr lang="en-US" sz="1800" b="1" dirty="0"/>
              <a:t>Terminate the student. </a:t>
            </a:r>
            <a:r>
              <a:rPr lang="en-US" sz="1800" dirty="0"/>
              <a:t>Notify your Campus Work-Study Coordinator and submit an Employee Separation Notification (</a:t>
            </a:r>
            <a:r>
              <a:rPr lang="en-US" sz="1800" dirty="0">
                <a:hlinkClick r:id="rId4"/>
              </a:rPr>
              <a:t>Form 105-021</a:t>
            </a:r>
            <a:r>
              <a:rPr lang="en-US" sz="1800" dirty="0"/>
              <a:t>) with the student’s information to terminate the student.</a:t>
            </a:r>
            <a:endParaRPr lang="en-US" sz="700" dirty="0"/>
          </a:p>
        </p:txBody>
      </p:sp>
    </p:spTree>
    <p:extLst>
      <p:ext uri="{BB962C8B-B14F-4D97-AF65-F5344CB8AC3E}">
        <p14:creationId xmlns:p14="http://schemas.microsoft.com/office/powerpoint/2010/main" val="31246029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When are Work-Study Placements Made?</a:t>
            </a: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0" indent="0">
              <a:buNone/>
            </a:pPr>
            <a:r>
              <a:rPr lang="en-US" dirty="0"/>
              <a:t>Most fall/spring work-study placements are typically made in July, August, and early September.</a:t>
            </a:r>
          </a:p>
          <a:p>
            <a:pPr marL="0" indent="0">
              <a:buNone/>
            </a:pPr>
            <a:endParaRPr lang="en-US" dirty="0"/>
          </a:p>
          <a:p>
            <a:pPr marL="0" indent="0">
              <a:buNone/>
            </a:pPr>
            <a:r>
              <a:rPr lang="en-US" dirty="0"/>
              <a:t>Spring placements are usually made in January if funding becomes available.  This can occur if other students who were previously placed for fall/spring become ineligible to continue working in the spring.</a:t>
            </a:r>
          </a:p>
          <a:p>
            <a:pPr marL="0" indent="0">
              <a:buNone/>
            </a:pPr>
            <a:endParaRPr lang="en-US" dirty="0"/>
          </a:p>
          <a:p>
            <a:pPr marL="0" indent="0">
              <a:buNone/>
            </a:pPr>
            <a:r>
              <a:rPr lang="en-US" dirty="0"/>
              <a:t>Most summer work-study placements are made in April and early May.  </a:t>
            </a:r>
          </a:p>
          <a:p>
            <a:pPr marL="0" indent="0">
              <a:buNone/>
            </a:pPr>
            <a:endParaRPr lang="en-US" dirty="0"/>
          </a:p>
          <a:p>
            <a:pPr marL="0" indent="0">
              <a:buNone/>
            </a:pPr>
            <a:r>
              <a:rPr lang="en-US" dirty="0"/>
              <a:t>Placements can be made at other times throughout the year if funding is available.  </a:t>
            </a:r>
          </a:p>
          <a:p>
            <a:pPr marL="0" indent="0">
              <a:buNone/>
            </a:pPr>
            <a:endParaRPr lang="en-US" dirty="0"/>
          </a:p>
          <a:p>
            <a:pPr marL="0" indent="0">
              <a:buNone/>
            </a:pPr>
            <a:r>
              <a:rPr lang="en-US" dirty="0"/>
              <a:t>Your Campus Work-Study Coordinator can let you know if funding is still available. </a:t>
            </a:r>
          </a:p>
        </p:txBody>
      </p:sp>
    </p:spTree>
    <p:extLst>
      <p:ext uri="{BB962C8B-B14F-4D97-AF65-F5344CB8AC3E}">
        <p14:creationId xmlns:p14="http://schemas.microsoft.com/office/powerpoint/2010/main" val="2546888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Transferring to a Different Department</a:t>
            </a:r>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lgn="ctr">
              <a:buNone/>
            </a:pPr>
            <a:r>
              <a:rPr lang="en-US" sz="2600" dirty="0"/>
              <a:t>Once students have accepted a work-study job they are expected to remain at that job-site for the duration of their Work-Study Agreement. </a:t>
            </a:r>
          </a:p>
          <a:p>
            <a:pPr marL="0" indent="0" algn="ctr">
              <a:buNone/>
            </a:pPr>
            <a:endParaRPr lang="en-US" sz="2600" dirty="0"/>
          </a:p>
          <a:p>
            <a:pPr marL="0" indent="0" algn="ctr">
              <a:buNone/>
            </a:pPr>
            <a:r>
              <a:rPr lang="en-US" sz="2600" dirty="0"/>
              <a:t>Reassignment to another department before the Work-Study Agreement has ended will be considered in extenuating circumstances and approval will be at the discretion of the Financial Aid Office. </a:t>
            </a:r>
          </a:p>
          <a:p>
            <a:pPr marL="0" indent="0" algn="ctr">
              <a:buNone/>
            </a:pPr>
            <a:endParaRPr lang="en-US" sz="2600" dirty="0"/>
          </a:p>
          <a:p>
            <a:pPr marL="0" indent="0" algn="ctr">
              <a:buNone/>
            </a:pPr>
            <a:r>
              <a:rPr lang="en-US" sz="2600" dirty="0"/>
              <a:t>A new Work-Study Agreement must be submitted to the Campus Work-Study Coordinator to request a                    transfer to a different department.</a:t>
            </a:r>
          </a:p>
          <a:p>
            <a:pPr marL="0" indent="0">
              <a:buNone/>
            </a:pPr>
            <a:endParaRPr lang="en-US" dirty="0"/>
          </a:p>
        </p:txBody>
      </p:sp>
    </p:spTree>
    <p:extLst>
      <p:ext uri="{BB962C8B-B14F-4D97-AF65-F5344CB8AC3E}">
        <p14:creationId xmlns:p14="http://schemas.microsoft.com/office/powerpoint/2010/main" val="22378067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Student Rights &amp; Responsibilities</a:t>
            </a:r>
          </a:p>
        </p:txBody>
      </p:sp>
      <p:sp>
        <p:nvSpPr>
          <p:cNvPr id="3" name="Content Placeholder 2"/>
          <p:cNvSpPr>
            <a:spLocks noGrp="1"/>
          </p:cNvSpPr>
          <p:nvPr>
            <p:ph idx="1"/>
          </p:nvPr>
        </p:nvSpPr>
        <p:spPr>
          <a:xfrm>
            <a:off x="204537" y="3657600"/>
            <a:ext cx="8915400" cy="2209800"/>
          </a:xfrm>
        </p:spPr>
        <p:txBody>
          <a:bodyPr>
            <a:normAutofit lnSpcReduction="10000"/>
          </a:bodyPr>
          <a:lstStyle/>
          <a:p>
            <a:pPr marL="0" indent="0" algn="ctr">
              <a:buNone/>
            </a:pPr>
            <a:r>
              <a:rPr lang="en-US" dirty="0"/>
              <a:t>See the Work-Study Student Rights and Responsibilities Form.</a:t>
            </a:r>
          </a:p>
          <a:p>
            <a:pPr marL="0" indent="0" algn="ctr">
              <a:buNone/>
            </a:pPr>
            <a:endParaRPr lang="en-US" dirty="0"/>
          </a:p>
          <a:p>
            <a:pPr marL="0" indent="0" algn="ctr">
              <a:buNone/>
            </a:pPr>
            <a:r>
              <a:rPr lang="en-US" dirty="0"/>
              <a:t>It’s part of the </a:t>
            </a:r>
            <a:r>
              <a:rPr lang="en-US" dirty="0">
                <a:hlinkClick r:id="rId2"/>
              </a:rPr>
              <a:t>work-study employment packet</a:t>
            </a:r>
            <a:r>
              <a:rPr lang="en-US" dirty="0"/>
              <a:t>. </a:t>
            </a:r>
          </a:p>
          <a:p>
            <a:endParaRPr lang="en-US" dirty="0"/>
          </a:p>
          <a:p>
            <a:endParaRPr lang="en-US" dirty="0"/>
          </a:p>
          <a:p>
            <a:pPr marL="0" indent="0">
              <a:buNone/>
            </a:pPr>
            <a:endParaRPr lang="en-US" dirty="0"/>
          </a:p>
        </p:txBody>
      </p:sp>
      <p:pic>
        <p:nvPicPr>
          <p:cNvPr id="1027" name="Picture 3" descr="C:\Documents and Settings\jcyoung\Desktop\pics for Sept 28 presentation\Pictur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779" y="1295400"/>
            <a:ext cx="60483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4909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Family Educational Rights and Privacy Act (FERPA)</a:t>
            </a:r>
          </a:p>
        </p:txBody>
      </p:sp>
      <p:sp>
        <p:nvSpPr>
          <p:cNvPr id="3" name="Content Placeholder 2"/>
          <p:cNvSpPr>
            <a:spLocks noGrp="1"/>
          </p:cNvSpPr>
          <p:nvPr>
            <p:ph idx="1"/>
          </p:nvPr>
        </p:nvSpPr>
        <p:spPr>
          <a:xfrm>
            <a:off x="390525" y="1066800"/>
            <a:ext cx="8229600" cy="4830763"/>
          </a:xfrm>
        </p:spPr>
        <p:txBody>
          <a:bodyPr>
            <a:normAutofit/>
          </a:bodyPr>
          <a:lstStyle/>
          <a:p>
            <a:pPr marL="0" indent="0" algn="ctr">
              <a:buNone/>
            </a:pPr>
            <a:r>
              <a:rPr lang="en-US" dirty="0"/>
              <a:t>Supervisors must train students about FERPA and enforce the FERPA policy. </a:t>
            </a:r>
          </a:p>
          <a:p>
            <a:pPr marL="0" indent="0" algn="ctr">
              <a:buNone/>
            </a:pPr>
            <a:endParaRPr lang="en-US" sz="1000" dirty="0"/>
          </a:p>
          <a:p>
            <a:pPr marL="0" indent="0" algn="ctr">
              <a:buNone/>
            </a:pPr>
            <a:r>
              <a:rPr lang="en-US" dirty="0"/>
              <a:t>See the </a:t>
            </a:r>
            <a:r>
              <a:rPr lang="en-US" dirty="0">
                <a:hlinkClick r:id="rId3"/>
              </a:rPr>
              <a:t>FERPA Non-Disclosure Agreement </a:t>
            </a:r>
            <a:r>
              <a:rPr lang="en-US" dirty="0"/>
              <a:t>in the employment packet.  </a:t>
            </a:r>
          </a:p>
          <a:p>
            <a:pPr marL="0" indent="0" algn="ctr">
              <a:buNone/>
            </a:pPr>
            <a:endParaRPr lang="en-US" sz="1000" dirty="0"/>
          </a:p>
          <a:p>
            <a:pPr marL="0" indent="0" algn="ctr">
              <a:buNone/>
            </a:pPr>
            <a:r>
              <a:rPr lang="en-US" dirty="0"/>
              <a:t>The unauthorized disclosure of student records is prohibited.  </a:t>
            </a:r>
          </a:p>
        </p:txBody>
      </p:sp>
      <p:pic>
        <p:nvPicPr>
          <p:cNvPr id="2050" name="Picture 2" descr="https://encrypted-tbn2.google.com/images?q=tbn:ANd9GcS2XBvyhIpNUu-SCgGBkEfJjQSFn3HK5JmLHcqNkVvex7fqt4Vb"/>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13221" y="4752076"/>
            <a:ext cx="2029326" cy="21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4540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Submitting Timesheets in HRMS</a:t>
            </a:r>
          </a:p>
        </p:txBody>
      </p:sp>
      <p:sp>
        <p:nvSpPr>
          <p:cNvPr id="3" name="Content Placeholder 2"/>
          <p:cNvSpPr>
            <a:spLocks noGrp="1"/>
          </p:cNvSpPr>
          <p:nvPr>
            <p:ph idx="1"/>
          </p:nvPr>
        </p:nvSpPr>
        <p:spPr>
          <a:xfrm>
            <a:off x="266700" y="1066800"/>
            <a:ext cx="8610600" cy="3429000"/>
          </a:xfrm>
        </p:spPr>
        <p:txBody>
          <a:bodyPr>
            <a:normAutofit fontScale="85000" lnSpcReduction="20000"/>
          </a:bodyPr>
          <a:lstStyle/>
          <a:p>
            <a:pPr marL="0" indent="0">
              <a:buNone/>
            </a:pPr>
            <a:r>
              <a:rPr lang="en-US" dirty="0"/>
              <a:t>Training on submitting time in HRMS is available at </a:t>
            </a:r>
            <a:r>
              <a:rPr lang="en-US" dirty="0">
                <a:hlinkClick r:id="rId3"/>
              </a:rPr>
              <a:t>https://www.nvcc.edu/hr/data-ops.html</a:t>
            </a:r>
            <a:r>
              <a:rPr lang="en-US" dirty="0"/>
              <a:t>. </a:t>
            </a:r>
          </a:p>
          <a:p>
            <a:pPr marL="0" indent="0">
              <a:buNone/>
            </a:pPr>
            <a:endParaRPr lang="en-US" dirty="0"/>
          </a:p>
          <a:p>
            <a:pPr marL="0" indent="0">
              <a:buNone/>
            </a:pPr>
            <a:r>
              <a:rPr lang="en-US" dirty="0"/>
              <a:t>Students obtain access to HRMS when their work-study employment packet is approved by Human Resources and their basic LAN account is created by the IT Help Desk.</a:t>
            </a:r>
          </a:p>
          <a:p>
            <a:pPr marL="0" indent="0">
              <a:buNone/>
            </a:pPr>
            <a:endParaRPr lang="en-US" dirty="0"/>
          </a:p>
          <a:p>
            <a:pPr marL="0" indent="0">
              <a:buNone/>
            </a:pPr>
            <a:r>
              <a:rPr lang="en-US" dirty="0"/>
              <a:t>Students should submit their hours in HRMS at the end of each day they work.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098" name="Picture 2" descr="http://www.iconshock.com/img_jpg/SUPERVISTA/accounting/jpg/128/time_sheet_ic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2672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6343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Approving Timesheets in HRMS</a:t>
            </a:r>
          </a:p>
        </p:txBody>
      </p:sp>
      <p:sp>
        <p:nvSpPr>
          <p:cNvPr id="3" name="Content Placeholder 2"/>
          <p:cNvSpPr>
            <a:spLocks noGrp="1"/>
          </p:cNvSpPr>
          <p:nvPr>
            <p:ph idx="1"/>
          </p:nvPr>
        </p:nvSpPr>
        <p:spPr>
          <a:xfrm>
            <a:off x="304800" y="1066800"/>
            <a:ext cx="8610600" cy="4953000"/>
          </a:xfrm>
        </p:spPr>
        <p:txBody>
          <a:bodyPr>
            <a:normAutofit fontScale="70000" lnSpcReduction="20000"/>
          </a:bodyPr>
          <a:lstStyle/>
          <a:p>
            <a:pPr marL="0" indent="0">
              <a:buNone/>
            </a:pPr>
            <a:r>
              <a:rPr lang="en-US" dirty="0"/>
              <a:t>Manager training for approving time in HRMS is available at </a:t>
            </a:r>
            <a:r>
              <a:rPr lang="en-US" dirty="0">
                <a:hlinkClick r:id="rId3"/>
              </a:rPr>
              <a:t>https://www.nvcc.edu/hr/data-ops.html</a:t>
            </a:r>
            <a:r>
              <a:rPr lang="en-US" dirty="0"/>
              <a:t>.</a:t>
            </a:r>
          </a:p>
          <a:p>
            <a:pPr marL="0" indent="0">
              <a:buNone/>
            </a:pPr>
            <a:endParaRPr lang="en-US" dirty="0"/>
          </a:p>
          <a:p>
            <a:pPr marL="0" indent="0">
              <a:buNone/>
            </a:pPr>
            <a:r>
              <a:rPr lang="en-US" dirty="0"/>
              <a:t>Get your </a:t>
            </a:r>
            <a:r>
              <a:rPr lang="en-US" dirty="0">
                <a:hlinkClick r:id="rId3"/>
              </a:rPr>
              <a:t>Dynamic Group ID</a:t>
            </a:r>
            <a:r>
              <a:rPr lang="en-US" dirty="0"/>
              <a:t> number to approve easily approve timesheets for multiple employees.</a:t>
            </a:r>
          </a:p>
          <a:p>
            <a:pPr marL="0" indent="0">
              <a:buNone/>
            </a:pPr>
            <a:endParaRPr lang="en-US" dirty="0"/>
          </a:p>
          <a:p>
            <a:pPr marL="0" indent="0">
              <a:buNone/>
            </a:pPr>
            <a:r>
              <a:rPr lang="en-US" dirty="0"/>
              <a:t>The student should be added to the supervisor’s HRMS when Human Resources processes the Work-Study employment documents.</a:t>
            </a:r>
          </a:p>
          <a:p>
            <a:pPr marL="0" indent="0">
              <a:buNone/>
            </a:pPr>
            <a:endParaRPr lang="en-US" dirty="0"/>
          </a:p>
          <a:p>
            <a:pPr marL="0" indent="0">
              <a:buNone/>
            </a:pPr>
            <a:r>
              <a:rPr lang="en-US" dirty="0"/>
              <a:t>New supervisors must submit a 105-45 to get access to the Manager Self Service screens in HRMS.  If necessary, supervisors can email </a:t>
            </a:r>
            <a:r>
              <a:rPr lang="en-US" dirty="0">
                <a:hlinkClick r:id="rId4"/>
              </a:rPr>
              <a:t>dataops@nvcc.edu</a:t>
            </a:r>
            <a:r>
              <a:rPr lang="en-US" dirty="0"/>
              <a:t> in order to get timesheets approved before they obtain access to HRMS. </a:t>
            </a:r>
          </a:p>
          <a:p>
            <a:pPr marL="0" indent="0">
              <a:buNone/>
            </a:pPr>
            <a:endParaRPr lang="en-US" dirty="0"/>
          </a:p>
          <a:p>
            <a:pPr marL="0" indent="0">
              <a:buNone/>
            </a:pPr>
            <a:r>
              <a:rPr lang="en-US" dirty="0"/>
              <a:t>Supervisors must approve timesheets by the Date Due in Payroll as noted on the Payroll Working Calendar or the student’s pay will be delayed.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668335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200400" y="1326540"/>
            <a:ext cx="5638800" cy="3517231"/>
          </a:xfrm>
        </p:spPr>
        <p:txBody>
          <a:bodyPr>
            <a:noAutofit/>
          </a:bodyPr>
          <a:lstStyle/>
          <a:p>
            <a:pPr lvl="0" algn="ctr">
              <a:spcBef>
                <a:spcPts val="0"/>
              </a:spcBef>
            </a:pPr>
            <a:r>
              <a:rPr lang="en-US" sz="2500" cap="none" dirty="0">
                <a:solidFill>
                  <a:schemeClr val="tx1">
                    <a:lumMod val="50000"/>
                    <a:lumOff val="50000"/>
                  </a:schemeClr>
                </a:solidFill>
                <a:ea typeface="+mn-ea"/>
                <a:cs typeface="+mn-cs"/>
                <a:hlinkClick r:id="rId3"/>
              </a:rPr>
              <a:t>Job-X</a:t>
            </a:r>
            <a:r>
              <a:rPr lang="en-US" sz="2500" cap="none" dirty="0">
                <a:solidFill>
                  <a:schemeClr val="tx1">
                    <a:lumMod val="50000"/>
                    <a:lumOff val="50000"/>
                  </a:schemeClr>
                </a:solidFill>
                <a:ea typeface="+mn-ea"/>
                <a:cs typeface="+mn-cs"/>
              </a:rPr>
              <a:t> is the website that is used to post on-campus work-study positions.</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r>
              <a:rPr lang="en-US" sz="2500" cap="none" dirty="0">
                <a:solidFill>
                  <a:schemeClr val="tx1">
                    <a:lumMod val="50000"/>
                    <a:lumOff val="50000"/>
                  </a:schemeClr>
                </a:solidFill>
                <a:ea typeface="+mn-ea"/>
                <a:cs typeface="+mn-cs"/>
              </a:rPr>
              <a:t>It is a job management system that is used to recruit, hire, and reject applicants. </a:t>
            </a:r>
            <a:br>
              <a:rPr lang="en-US" sz="2500" cap="none" dirty="0">
                <a:solidFill>
                  <a:schemeClr val="tx1">
                    <a:lumMod val="50000"/>
                    <a:lumOff val="50000"/>
                  </a:schemeClr>
                </a:solidFill>
                <a:ea typeface="+mn-ea"/>
                <a:cs typeface="+mn-cs"/>
              </a:rPr>
            </a:br>
            <a:br>
              <a:rPr lang="en-US" sz="2500" cap="none" dirty="0">
                <a:solidFill>
                  <a:schemeClr val="tx1">
                    <a:lumMod val="50000"/>
                    <a:lumOff val="50000"/>
                  </a:schemeClr>
                </a:solidFill>
                <a:ea typeface="+mn-ea"/>
                <a:cs typeface="+mn-cs"/>
              </a:rPr>
            </a:br>
            <a:endParaRPr lang="en-US" sz="2500" dirty="0">
              <a:solidFill>
                <a:schemeClr val="tx1">
                  <a:lumMod val="50000"/>
                  <a:lumOff val="50000"/>
                </a:schemeClr>
              </a:solidFill>
            </a:endParaRPr>
          </a:p>
        </p:txBody>
      </p:sp>
      <p:sp>
        <p:nvSpPr>
          <p:cNvPr id="3" name="TextBox 2"/>
          <p:cNvSpPr txBox="1"/>
          <p:nvPr/>
        </p:nvSpPr>
        <p:spPr>
          <a:xfrm>
            <a:off x="1600200" y="3829"/>
            <a:ext cx="6468990" cy="646331"/>
          </a:xfrm>
          <a:prstGeom prst="rect">
            <a:avLst/>
          </a:prstGeom>
          <a:noFill/>
        </p:spPr>
        <p:txBody>
          <a:bodyPr wrap="square" rtlCol="0">
            <a:spAutoFit/>
          </a:bodyPr>
          <a:lstStyle/>
          <a:p>
            <a:pPr algn="ctr"/>
            <a:r>
              <a:rPr lang="en-US" sz="3600" b="1" dirty="0">
                <a:solidFill>
                  <a:prstClr val="black">
                    <a:lumMod val="85000"/>
                    <a:lumOff val="15000"/>
                  </a:prstClr>
                </a:solidFill>
              </a:rPr>
              <a:t>What is Job-X?</a:t>
            </a:r>
            <a:endParaRPr lang="en-US" sz="3600" b="1" dirty="0"/>
          </a:p>
        </p:txBody>
      </p:sp>
      <p:grpSp>
        <p:nvGrpSpPr>
          <p:cNvPr id="15" name="Group 14"/>
          <p:cNvGrpSpPr/>
          <p:nvPr/>
        </p:nvGrpSpPr>
        <p:grpSpPr>
          <a:xfrm>
            <a:off x="381000" y="1981200"/>
            <a:ext cx="2057400" cy="2708434"/>
            <a:chOff x="762000" y="1620692"/>
            <a:chExt cx="2057400" cy="2708434"/>
          </a:xfrm>
        </p:grpSpPr>
        <p:sp>
          <p:nvSpPr>
            <p:cNvPr id="16" name="Oval 1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TextBox 16"/>
            <p:cNvSpPr txBox="1"/>
            <p:nvPr/>
          </p:nvSpPr>
          <p:spPr>
            <a:xfrm>
              <a:off x="1181100" y="1620692"/>
              <a:ext cx="1219200" cy="2708434"/>
            </a:xfrm>
            <a:prstGeom prst="rect">
              <a:avLst/>
            </a:prstGeom>
            <a:noFill/>
          </p:spPr>
          <p:txBody>
            <a:bodyPr wrap="square" rtlCol="0">
              <a:spAutoFit/>
            </a:bodyPr>
            <a:lstStyle/>
            <a:p>
              <a:r>
                <a:rPr lang="en-US" sz="17000" b="1" dirty="0">
                  <a:solidFill>
                    <a:srgbClr val="F26200">
                      <a:alpha val="40000"/>
                    </a:srgbClr>
                  </a:solidFill>
                  <a:latin typeface="+mj-lt"/>
                  <a:cs typeface="Arial" pitchFamily="34" charset="0"/>
                </a:rPr>
                <a:t>4</a:t>
              </a:r>
            </a:p>
          </p:txBody>
        </p:sp>
      </p:grpSp>
      <p:sp>
        <p:nvSpPr>
          <p:cNvPr id="32" name="TextBox 31"/>
          <p:cNvSpPr txBox="1"/>
          <p:nvPr/>
        </p:nvSpPr>
        <p:spPr>
          <a:xfrm>
            <a:off x="444120" y="3085156"/>
            <a:ext cx="1931160" cy="626994"/>
          </a:xfrm>
          <a:prstGeom prst="rect">
            <a:avLst/>
          </a:prstGeom>
          <a:noFill/>
        </p:spPr>
        <p:txBody>
          <a:bodyPr wrap="square" rtlCol="0">
            <a:normAutofit lnSpcReduction="10000"/>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Job-X</a:t>
            </a:r>
          </a:p>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Website</a:t>
            </a:r>
          </a:p>
        </p:txBody>
      </p:sp>
      <p:pic>
        <p:nvPicPr>
          <p:cNvPr id="10" name="Picture 9"/>
          <p:cNvPicPr>
            <a:picLocks noChangeAspect="1"/>
          </p:cNvPicPr>
          <p:nvPr/>
        </p:nvPicPr>
        <p:blipFill>
          <a:blip r:embed="rId4" cstate="print"/>
          <a:stretch>
            <a:fillRect/>
          </a:stretch>
        </p:blipFill>
        <p:spPr>
          <a:xfrm rot="198018">
            <a:off x="4318789" y="4546830"/>
            <a:ext cx="1031813" cy="2283364"/>
          </a:xfrm>
          <a:prstGeom prst="rect">
            <a:avLst/>
          </a:prstGeom>
        </p:spPr>
      </p:pic>
      <p:pic>
        <p:nvPicPr>
          <p:cNvPr id="11" name="Picture 10"/>
          <p:cNvPicPr>
            <a:picLocks noChangeAspect="1"/>
          </p:cNvPicPr>
          <p:nvPr/>
        </p:nvPicPr>
        <p:blipFill>
          <a:blip r:embed="rId5" cstate="print"/>
          <a:stretch>
            <a:fillRect/>
          </a:stretch>
        </p:blipFill>
        <p:spPr>
          <a:xfrm>
            <a:off x="6099864" y="4419600"/>
            <a:ext cx="1584446" cy="2438400"/>
          </a:xfrm>
          <a:prstGeom prst="rect">
            <a:avLst/>
          </a:prstGeom>
        </p:spPr>
      </p:pic>
      <p:pic>
        <p:nvPicPr>
          <p:cNvPr id="12" name="Picture 11"/>
          <p:cNvPicPr>
            <a:picLocks noChangeAspect="1"/>
          </p:cNvPicPr>
          <p:nvPr/>
        </p:nvPicPr>
        <p:blipFill>
          <a:blip r:embed="rId6" cstate="print"/>
          <a:stretch>
            <a:fillRect/>
          </a:stretch>
        </p:blipFill>
        <p:spPr>
          <a:xfrm>
            <a:off x="5271755" y="4724400"/>
            <a:ext cx="828109" cy="2133600"/>
          </a:xfrm>
          <a:prstGeom prst="rect">
            <a:avLst/>
          </a:prstGeom>
        </p:spPr>
      </p:pic>
    </p:spTree>
    <p:extLst>
      <p:ext uri="{BB962C8B-B14F-4D97-AF65-F5344CB8AC3E}">
        <p14:creationId xmlns:p14="http://schemas.microsoft.com/office/powerpoint/2010/main" val="24432429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5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Using Job-X</a:t>
            </a:r>
          </a:p>
        </p:txBody>
      </p:sp>
      <p:sp>
        <p:nvSpPr>
          <p:cNvPr id="4" name="Content Placeholder 3"/>
          <p:cNvSpPr>
            <a:spLocks noGrp="1"/>
          </p:cNvSpPr>
          <p:nvPr>
            <p:ph idx="1"/>
          </p:nvPr>
        </p:nvSpPr>
        <p:spPr>
          <a:xfrm>
            <a:off x="381000" y="1066800"/>
            <a:ext cx="8229600" cy="4830763"/>
          </a:xfrm>
        </p:spPr>
        <p:txBody>
          <a:bodyPr>
            <a:normAutofit fontScale="85000" lnSpcReduction="20000"/>
          </a:bodyPr>
          <a:lstStyle/>
          <a:p>
            <a:pPr marL="0" indent="0" algn="ctr">
              <a:buNone/>
            </a:pPr>
            <a:r>
              <a:rPr lang="en-US" dirty="0"/>
              <a:t>Job-X must be used to recruit and hire any work-study student who has not previously worked in the supervisor’s office.  </a:t>
            </a:r>
          </a:p>
          <a:p>
            <a:pPr marL="0" indent="0" algn="ctr">
              <a:buNone/>
            </a:pPr>
            <a:endParaRPr lang="en-US" sz="2200" dirty="0"/>
          </a:p>
          <a:p>
            <a:pPr marL="0" indent="0" algn="ctr">
              <a:buNone/>
            </a:pPr>
            <a:r>
              <a:rPr lang="en-US" dirty="0"/>
              <a:t>New work-study supervisors will need to </a:t>
            </a:r>
            <a:r>
              <a:rPr lang="en-US" dirty="0">
                <a:hlinkClick r:id="rId3"/>
              </a:rPr>
              <a:t>request a login </a:t>
            </a:r>
            <a:r>
              <a:rPr lang="en-US" dirty="0"/>
              <a:t>to be able to use Job-X.  </a:t>
            </a:r>
          </a:p>
          <a:p>
            <a:pPr marL="0" indent="0" algn="ctr">
              <a:buNone/>
            </a:pPr>
            <a:endParaRPr lang="en-US" sz="2200" dirty="0"/>
          </a:p>
          <a:p>
            <a:pPr marL="0" indent="0" algn="ctr">
              <a:buNone/>
            </a:pPr>
            <a:r>
              <a:rPr lang="en-US" dirty="0"/>
              <a:t>Supervisors can post work-study positions on the Job-X website after their initial login request is approved by the College Work-Study Coordinator.</a:t>
            </a:r>
          </a:p>
          <a:p>
            <a:pPr marL="0" indent="0" algn="ctr">
              <a:buNone/>
            </a:pPr>
            <a:endParaRPr lang="en-US" dirty="0"/>
          </a:p>
          <a:p>
            <a:pPr marL="0" indent="0" algn="ctr">
              <a:buNone/>
            </a:pPr>
            <a:r>
              <a:rPr lang="en-US" dirty="0"/>
              <a:t>The 5-digit Job ID from the position description in Job-X must be provided on the work-study agreement.</a:t>
            </a:r>
          </a:p>
        </p:txBody>
      </p:sp>
    </p:spTree>
    <p:extLst>
      <p:ext uri="{BB962C8B-B14F-4D97-AF65-F5344CB8AC3E}">
        <p14:creationId xmlns:p14="http://schemas.microsoft.com/office/powerpoint/2010/main" val="40764027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B4ED294-F603-4F11-A898-A8C82730427A}"/>
              </a:ext>
            </a:extLst>
          </p:cNvPr>
          <p:cNvPicPr>
            <a:picLocks noChangeAspect="1"/>
          </p:cNvPicPr>
          <p:nvPr/>
        </p:nvPicPr>
        <p:blipFill>
          <a:blip r:embed="rId2"/>
          <a:stretch>
            <a:fillRect/>
          </a:stretch>
        </p:blipFill>
        <p:spPr>
          <a:xfrm>
            <a:off x="0" y="1524000"/>
            <a:ext cx="9144000" cy="4430004"/>
          </a:xfrm>
          <a:prstGeom prst="rect">
            <a:avLst/>
          </a:prstGeom>
        </p:spPr>
      </p:pic>
      <p:sp>
        <p:nvSpPr>
          <p:cNvPr id="2" name="Title 1"/>
          <p:cNvSpPr>
            <a:spLocks noGrp="1"/>
          </p:cNvSpPr>
          <p:nvPr>
            <p:ph type="title"/>
          </p:nvPr>
        </p:nvSpPr>
        <p:spPr/>
        <p:txBody>
          <a:bodyPr/>
          <a:lstStyle/>
          <a:p>
            <a:pPr algn="ctr"/>
            <a:r>
              <a:rPr lang="en-US" b="1" dirty="0"/>
              <a:t>Job-X On-Campus Employer Home Page</a:t>
            </a:r>
          </a:p>
        </p:txBody>
      </p:sp>
      <p:sp>
        <p:nvSpPr>
          <p:cNvPr id="4" name="Rectangle 3"/>
          <p:cNvSpPr/>
          <p:nvPr/>
        </p:nvSpPr>
        <p:spPr>
          <a:xfrm>
            <a:off x="4800600" y="3961517"/>
            <a:ext cx="1295400" cy="381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228600" y="3657600"/>
            <a:ext cx="1524000" cy="29676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637691" y="5333999"/>
            <a:ext cx="1458310" cy="40495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0" y="990600"/>
            <a:ext cx="9011653" cy="400110"/>
          </a:xfrm>
          <a:prstGeom prst="rect">
            <a:avLst/>
          </a:prstGeom>
          <a:noFill/>
        </p:spPr>
        <p:txBody>
          <a:bodyPr wrap="square" rtlCol="0">
            <a:spAutoFit/>
          </a:bodyPr>
          <a:lstStyle/>
          <a:p>
            <a:pPr algn="ctr"/>
            <a:r>
              <a:rPr lang="en-US" sz="2000" b="1" dirty="0">
                <a:hlinkClick r:id="rId3"/>
              </a:rPr>
              <a:t>https://nvcc.studentemployment.ngwebsolutions.com/Cmx_Content.aspx?cpId=11</a:t>
            </a:r>
            <a:r>
              <a:rPr lang="en-US" sz="2000" b="1" dirty="0"/>
              <a:t> </a:t>
            </a:r>
          </a:p>
        </p:txBody>
      </p:sp>
    </p:spTree>
    <p:extLst>
      <p:ext uri="{BB962C8B-B14F-4D97-AF65-F5344CB8AC3E}">
        <p14:creationId xmlns:p14="http://schemas.microsoft.com/office/powerpoint/2010/main" val="6811127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533400" y="76200"/>
            <a:ext cx="8229600" cy="584775"/>
          </a:xfrm>
          <a:prstGeom prst="rect">
            <a:avLst/>
          </a:prstGeom>
          <a:noFill/>
        </p:spPr>
        <p:txBody>
          <a:bodyPr wrap="square" rtlCol="0">
            <a:spAutoFit/>
          </a:bodyPr>
          <a:lstStyle/>
          <a:p>
            <a:pPr algn="ctr"/>
            <a:r>
              <a:rPr lang="en-US" sz="3200" b="1" dirty="0"/>
              <a:t>Coordination of the Work-Study Program</a:t>
            </a:r>
          </a:p>
        </p:txBody>
      </p:sp>
      <p:sp>
        <p:nvSpPr>
          <p:cNvPr id="3" name="TextBox 2"/>
          <p:cNvSpPr txBox="1"/>
          <p:nvPr/>
        </p:nvSpPr>
        <p:spPr>
          <a:xfrm>
            <a:off x="76200" y="990600"/>
            <a:ext cx="8991600" cy="3416320"/>
          </a:xfrm>
          <a:prstGeom prst="rect">
            <a:avLst/>
          </a:prstGeom>
          <a:noFill/>
        </p:spPr>
        <p:txBody>
          <a:bodyPr wrap="square" rtlCol="0">
            <a:spAutoFit/>
          </a:bodyPr>
          <a:lstStyle/>
          <a:p>
            <a:r>
              <a:rPr lang="en-US" dirty="0"/>
              <a:t>There is a Campus Work-Study Coordinator on each campus who oversees the work-study program on their campus.</a:t>
            </a:r>
          </a:p>
          <a:p>
            <a:endParaRPr lang="en-US" dirty="0"/>
          </a:p>
          <a:p>
            <a:r>
              <a:rPr lang="en-US" b="1" dirty="0"/>
              <a:t>Campus Work-Study Coordinators:</a:t>
            </a:r>
          </a:p>
          <a:p>
            <a:pPr marL="285750" indent="-285750">
              <a:buFont typeface="Arial" pitchFamily="34" charset="0"/>
              <a:buChar char="•"/>
            </a:pPr>
            <a:r>
              <a:rPr lang="en-US" dirty="0"/>
              <a:t>Work in the Campus Financial Aid Office. </a:t>
            </a:r>
          </a:p>
          <a:p>
            <a:pPr marL="285750" indent="-285750">
              <a:buFont typeface="Arial" pitchFamily="34" charset="0"/>
              <a:buChar char="•"/>
            </a:pPr>
            <a:r>
              <a:rPr lang="en-US" dirty="0"/>
              <a:t>Serve as the primary contact for students and supervisors to answer work-study questions.</a:t>
            </a:r>
          </a:p>
          <a:p>
            <a:pPr marL="285750" indent="-285750">
              <a:buFont typeface="Arial" pitchFamily="34" charset="0"/>
              <a:buChar char="•"/>
            </a:pPr>
            <a:r>
              <a:rPr lang="en-US" dirty="0"/>
              <a:t>Advertise the work-study program and help recruit work-study students on their campus.</a:t>
            </a:r>
          </a:p>
          <a:p>
            <a:pPr marL="285750" indent="-285750">
              <a:buFont typeface="Arial" pitchFamily="34" charset="0"/>
              <a:buChar char="•"/>
            </a:pPr>
            <a:r>
              <a:rPr lang="en-US" dirty="0"/>
              <a:t>Disseminate work-study information throughout the year to supervisors and students.</a:t>
            </a:r>
          </a:p>
          <a:p>
            <a:pPr marL="285750" indent="-285750">
              <a:buFont typeface="Arial" pitchFamily="34" charset="0"/>
              <a:buChar char="•"/>
            </a:pPr>
            <a:r>
              <a:rPr lang="en-US" dirty="0"/>
              <a:t>Request work-study awards for potentially eligible students. </a:t>
            </a:r>
          </a:p>
          <a:p>
            <a:pPr marL="285750" indent="-285750">
              <a:buFont typeface="Arial" pitchFamily="34" charset="0"/>
              <a:buChar char="•"/>
            </a:pPr>
            <a:r>
              <a:rPr lang="en-US" dirty="0"/>
              <a:t>Assist students with completing the work-study employment paperwork.</a:t>
            </a:r>
          </a:p>
          <a:p>
            <a:pPr marL="285750" indent="-285750">
              <a:buFont typeface="Arial" pitchFamily="34" charset="0"/>
              <a:buChar char="•"/>
            </a:pPr>
            <a:r>
              <a:rPr lang="en-US" dirty="0"/>
              <a:t>Assist supervisors with using the Job-X website to hire new work-study students.</a:t>
            </a:r>
          </a:p>
          <a:p>
            <a:pPr marL="285750" indent="-285750">
              <a:buFont typeface="Arial" pitchFamily="34" charset="0"/>
              <a:buChar char="•"/>
            </a:pPr>
            <a:r>
              <a:rPr lang="en-US" dirty="0"/>
              <a:t>Collect and review work-study employment documents from students and supervisors.</a:t>
            </a:r>
          </a:p>
        </p:txBody>
      </p:sp>
    </p:spTree>
    <p:extLst>
      <p:ext uri="{BB962C8B-B14F-4D97-AF65-F5344CB8AC3E}">
        <p14:creationId xmlns:p14="http://schemas.microsoft.com/office/powerpoint/2010/main" val="2358802707"/>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Job-X Database of Available Work-Study Jobs</a:t>
            </a:r>
          </a:p>
        </p:txBody>
      </p:sp>
      <p:sp>
        <p:nvSpPr>
          <p:cNvPr id="4" name="TextBox 3"/>
          <p:cNvSpPr txBox="1"/>
          <p:nvPr/>
        </p:nvSpPr>
        <p:spPr>
          <a:xfrm>
            <a:off x="152400" y="933089"/>
            <a:ext cx="8763000" cy="892552"/>
          </a:xfrm>
          <a:prstGeom prst="rect">
            <a:avLst/>
          </a:prstGeom>
          <a:noFill/>
        </p:spPr>
        <p:txBody>
          <a:bodyPr wrap="square" rtlCol="0">
            <a:spAutoFit/>
          </a:bodyPr>
          <a:lstStyle/>
          <a:p>
            <a:pPr algn="ctr"/>
            <a:r>
              <a:rPr lang="en-US" sz="2000" b="1" dirty="0"/>
              <a:t>Students may apply for work-study positions at</a:t>
            </a:r>
          </a:p>
          <a:p>
            <a:pPr algn="ctr"/>
            <a:r>
              <a:rPr lang="en-US" sz="2000" b="1" dirty="0">
                <a:hlinkClick r:id="rId2"/>
              </a:rPr>
              <a:t>https://nvcc.studentemployment.ngwebsolutions.com/JobX_FindAJob.aspx</a:t>
            </a:r>
            <a:endParaRPr lang="en-US" sz="2000" b="1" dirty="0"/>
          </a:p>
          <a:p>
            <a:pPr algn="ctr"/>
            <a:endParaRPr lang="en-US" sz="1200" b="1" dirty="0"/>
          </a:p>
        </p:txBody>
      </p:sp>
      <p:pic>
        <p:nvPicPr>
          <p:cNvPr id="5" name="Picture 4">
            <a:extLst>
              <a:ext uri="{FF2B5EF4-FFF2-40B4-BE49-F238E27FC236}">
                <a16:creationId xmlns:a16="http://schemas.microsoft.com/office/drawing/2014/main" id="{C65D2ABF-DD02-4B09-89F6-712000BD9112}"/>
              </a:ext>
            </a:extLst>
          </p:cNvPr>
          <p:cNvPicPr>
            <a:picLocks noChangeAspect="1"/>
          </p:cNvPicPr>
          <p:nvPr/>
        </p:nvPicPr>
        <p:blipFill>
          <a:blip r:embed="rId3"/>
          <a:stretch>
            <a:fillRect/>
          </a:stretch>
        </p:blipFill>
        <p:spPr>
          <a:xfrm>
            <a:off x="174360" y="1774024"/>
            <a:ext cx="8969640" cy="4245776"/>
          </a:xfrm>
          <a:prstGeom prst="rect">
            <a:avLst/>
          </a:prstGeom>
        </p:spPr>
      </p:pic>
    </p:spTree>
    <p:extLst>
      <p:ext uri="{BB962C8B-B14F-4D97-AF65-F5344CB8AC3E}">
        <p14:creationId xmlns:p14="http://schemas.microsoft.com/office/powerpoint/2010/main" val="16393148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do Supervisors Use Job-X?</a:t>
            </a:r>
          </a:p>
        </p:txBody>
      </p:sp>
      <p:sp>
        <p:nvSpPr>
          <p:cNvPr id="3" name="Content Placeholder 2"/>
          <p:cNvSpPr>
            <a:spLocks noGrp="1"/>
          </p:cNvSpPr>
          <p:nvPr>
            <p:ph idx="1"/>
          </p:nvPr>
        </p:nvSpPr>
        <p:spPr>
          <a:xfrm>
            <a:off x="457200" y="1219200"/>
            <a:ext cx="8229600" cy="4876800"/>
          </a:xfrm>
        </p:spPr>
        <p:txBody>
          <a:bodyPr>
            <a:normAutofit lnSpcReduction="10000"/>
          </a:bodyPr>
          <a:lstStyle/>
          <a:p>
            <a:pPr marL="0" indent="0" algn="ctr">
              <a:buNone/>
            </a:pPr>
            <a:r>
              <a:rPr lang="en-US" dirty="0"/>
              <a:t>Please review the </a:t>
            </a:r>
          </a:p>
          <a:p>
            <a:pPr marL="0" indent="0" algn="ctr">
              <a:buNone/>
            </a:pPr>
            <a:r>
              <a:rPr lang="en-US" b="1" dirty="0">
                <a:hlinkClick r:id="rId3"/>
              </a:rPr>
              <a:t>Employer Training Presentation</a:t>
            </a:r>
            <a:endParaRPr lang="en-US" b="1" dirty="0"/>
          </a:p>
          <a:p>
            <a:pPr marL="0" indent="0" algn="ctr">
              <a:buNone/>
            </a:pPr>
            <a:r>
              <a:rPr lang="en-US" dirty="0"/>
              <a:t>and the</a:t>
            </a:r>
          </a:p>
          <a:p>
            <a:pPr marL="0" indent="0" algn="ctr">
              <a:buNone/>
            </a:pPr>
            <a:r>
              <a:rPr lang="en-US" b="1" dirty="0">
                <a:hlinkClick r:id="rId4"/>
              </a:rPr>
              <a:t>User’s Guide [Jobs]</a:t>
            </a:r>
            <a:endParaRPr lang="en-US" b="1" dirty="0"/>
          </a:p>
          <a:p>
            <a:pPr marL="0" indent="0" algn="ctr">
              <a:buNone/>
            </a:pPr>
            <a:endParaRPr lang="en-US" dirty="0"/>
          </a:p>
          <a:p>
            <a:pPr marL="0" indent="0" algn="ctr">
              <a:buNone/>
            </a:pPr>
            <a:r>
              <a:rPr lang="en-US" dirty="0"/>
              <a:t>Visit the </a:t>
            </a:r>
            <a:r>
              <a:rPr lang="en-US" dirty="0">
                <a:hlinkClick r:id="rId5"/>
              </a:rPr>
              <a:t>On-Campus Employer Home Page</a:t>
            </a:r>
            <a:r>
              <a:rPr lang="en-US" dirty="0"/>
              <a:t>.</a:t>
            </a:r>
          </a:p>
          <a:p>
            <a:pPr marL="0" indent="0" algn="ctr">
              <a:buNone/>
            </a:pPr>
            <a:endParaRPr lang="en-US" dirty="0"/>
          </a:p>
          <a:p>
            <a:pPr marL="0" indent="0" algn="ctr">
              <a:buNone/>
            </a:pPr>
            <a:r>
              <a:rPr lang="en-US" dirty="0"/>
              <a:t>Please let your </a:t>
            </a:r>
            <a:r>
              <a:rPr lang="en-US" dirty="0">
                <a:hlinkClick r:id="rId6"/>
              </a:rPr>
              <a:t>Campus Work-Study Coordinator </a:t>
            </a:r>
            <a:r>
              <a:rPr lang="en-US" dirty="0"/>
              <a:t>know if you have any questions! </a:t>
            </a:r>
          </a:p>
        </p:txBody>
      </p:sp>
    </p:spTree>
    <p:extLst>
      <p:ext uri="{BB962C8B-B14F-4D97-AF65-F5344CB8AC3E}">
        <p14:creationId xmlns:p14="http://schemas.microsoft.com/office/powerpoint/2010/main" val="35773366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stretch>
            <a:fillRect/>
          </a:stretch>
        </p:blipFill>
        <p:spPr>
          <a:xfrm>
            <a:off x="20548" y="20547"/>
            <a:ext cx="3498527" cy="2825393"/>
          </a:xfrm>
          <a:prstGeom prst="rect">
            <a:avLst/>
          </a:prstGeom>
        </p:spPr>
      </p:pic>
      <p:pic>
        <p:nvPicPr>
          <p:cNvPr id="8" name="Picture 7"/>
          <p:cNvPicPr>
            <a:picLocks noChangeAspect="1"/>
          </p:cNvPicPr>
          <p:nvPr/>
        </p:nvPicPr>
        <p:blipFill>
          <a:blip r:embed="rId5" cstate="print"/>
          <a:stretch>
            <a:fillRect/>
          </a:stretch>
        </p:blipFill>
        <p:spPr>
          <a:xfrm>
            <a:off x="3503486" y="20548"/>
            <a:ext cx="5624418" cy="2825496"/>
          </a:xfrm>
          <a:prstGeom prst="rect">
            <a:avLst/>
          </a:prstGeom>
        </p:spPr>
      </p:pic>
      <p:pic>
        <p:nvPicPr>
          <p:cNvPr id="9" name="Picture 8"/>
          <p:cNvPicPr>
            <a:picLocks noChangeAspect="1"/>
          </p:cNvPicPr>
          <p:nvPr/>
        </p:nvPicPr>
        <p:blipFill>
          <a:blip r:embed="rId6" cstate="print"/>
          <a:stretch>
            <a:fillRect/>
          </a:stretch>
        </p:blipFill>
        <p:spPr>
          <a:xfrm>
            <a:off x="20548" y="2830225"/>
            <a:ext cx="7668994" cy="2296266"/>
          </a:xfrm>
          <a:prstGeom prst="rect">
            <a:avLst/>
          </a:prstGeom>
        </p:spPr>
      </p:pic>
      <p:pic>
        <p:nvPicPr>
          <p:cNvPr id="10" name="Picture 9"/>
          <p:cNvPicPr>
            <a:picLocks noChangeAspect="1"/>
          </p:cNvPicPr>
          <p:nvPr/>
        </p:nvPicPr>
        <p:blipFill>
          <a:blip r:embed="rId7" cstate="print"/>
          <a:stretch>
            <a:fillRect/>
          </a:stretch>
        </p:blipFill>
        <p:spPr>
          <a:xfrm>
            <a:off x="7662119" y="2819400"/>
            <a:ext cx="1461333" cy="2293850"/>
          </a:xfrm>
          <a:prstGeom prst="rect">
            <a:avLst/>
          </a:prstGeom>
        </p:spPr>
      </p:pic>
      <p:grpSp>
        <p:nvGrpSpPr>
          <p:cNvPr id="20" name="Group 19"/>
          <p:cNvGrpSpPr/>
          <p:nvPr/>
        </p:nvGrpSpPr>
        <p:grpSpPr>
          <a:xfrm>
            <a:off x="45719" y="5089818"/>
            <a:ext cx="9144000" cy="1768182"/>
            <a:chOff x="0" y="5089818"/>
            <a:chExt cx="9144000" cy="1768182"/>
          </a:xfrm>
        </p:grpSpPr>
        <p:pic>
          <p:nvPicPr>
            <p:cNvPr id="11" name="Picture 10"/>
            <p:cNvPicPr>
              <a:picLocks/>
            </p:cNvPicPr>
            <p:nvPr/>
          </p:nvPicPr>
          <p:blipFill>
            <a:blip r:embed="rId8"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1143000" y="3242425"/>
            <a:ext cx="5791200" cy="1447800"/>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7000"/>
              </a:lnSpc>
            </a:pPr>
            <a:r>
              <a:rPr lang="en-US" sz="5600" b="1" dirty="0">
                <a:solidFill>
                  <a:schemeClr val="tx2">
                    <a:lumMod val="20000"/>
                    <a:lumOff val="80000"/>
                  </a:schemeClr>
                </a:solidFill>
                <a:latin typeface="Arial" pitchFamily="34" charset="0"/>
                <a:cs typeface="Arial" pitchFamily="34" charset="0"/>
              </a:rPr>
              <a:t>QUESTIONS?</a:t>
            </a:r>
          </a:p>
        </p:txBody>
      </p:sp>
      <p:pic>
        <p:nvPicPr>
          <p:cNvPr id="3074" name="Picture 2" descr="https://encrypted-tbn0.google.com/images?q=tbn:ANd9GcSfB5MBm4pQ1qOskIGsCssjpIXCuRwknhA7FhXv62P_dMT0Fsflq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45265" y="183087"/>
            <a:ext cx="2511473" cy="250031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9" fill="hold" nodeType="withEffect">
                                  <p:stCondLst>
                                    <p:cond delay="0"/>
                                  </p:stCondLst>
                                  <p:childTnLst>
                                    <p:anim calcmode="lin" valueType="num">
                                      <p:cBhvr additive="base">
                                        <p:cTn id="6" dur="750"/>
                                        <p:tgtEl>
                                          <p:spTgt spid="7"/>
                                        </p:tgtEl>
                                        <p:attrNameLst>
                                          <p:attrName>ppt_x</p:attrName>
                                        </p:attrNameLst>
                                      </p:cBhvr>
                                      <p:tavLst>
                                        <p:tav tm="0">
                                          <p:val>
                                            <p:strVal val="ppt_x"/>
                                          </p:val>
                                        </p:tav>
                                        <p:tav tm="100000">
                                          <p:val>
                                            <p:strVal val="0-ppt_w/2"/>
                                          </p:val>
                                        </p:tav>
                                      </p:tavLst>
                                    </p:anim>
                                    <p:anim calcmode="lin" valueType="num">
                                      <p:cBhvr additive="base">
                                        <p:cTn id="7" dur="750"/>
                                        <p:tgtEl>
                                          <p:spTgt spid="7"/>
                                        </p:tgtEl>
                                        <p:attrNameLst>
                                          <p:attrName>ppt_y</p:attrName>
                                        </p:attrNameLst>
                                      </p:cBhvr>
                                      <p:tavLst>
                                        <p:tav tm="0">
                                          <p:val>
                                            <p:strVal val="ppt_y"/>
                                          </p:val>
                                        </p:tav>
                                        <p:tav tm="100000">
                                          <p:val>
                                            <p:strVal val="0-ppt_h/2"/>
                                          </p:val>
                                        </p:tav>
                                      </p:tavLst>
                                    </p:anim>
                                    <p:set>
                                      <p:cBhvr>
                                        <p:cTn id="8" dur="1" fill="hold">
                                          <p:stCondLst>
                                            <p:cond delay="749"/>
                                          </p:stCondLst>
                                        </p:cTn>
                                        <p:tgtEl>
                                          <p:spTgt spid="7"/>
                                        </p:tgtEl>
                                        <p:attrNameLst>
                                          <p:attrName>style.visibility</p:attrName>
                                        </p:attrNameLst>
                                      </p:cBhvr>
                                      <p:to>
                                        <p:strVal val="hidden"/>
                                      </p:to>
                                    </p:set>
                                  </p:childTnLst>
                                </p:cTn>
                              </p:par>
                              <p:par>
                                <p:cTn id="9" presetID="2" presetClass="exit" presetSubtype="3" fill="hold" nodeType="withEffect">
                                  <p:stCondLst>
                                    <p:cond delay="0"/>
                                  </p:stCondLst>
                                  <p:childTnLst>
                                    <p:anim calcmode="lin" valueType="num">
                                      <p:cBhvr additive="base">
                                        <p:cTn id="10" dur="750"/>
                                        <p:tgtEl>
                                          <p:spTgt spid="8"/>
                                        </p:tgtEl>
                                        <p:attrNameLst>
                                          <p:attrName>ppt_x</p:attrName>
                                        </p:attrNameLst>
                                      </p:cBhvr>
                                      <p:tavLst>
                                        <p:tav tm="0">
                                          <p:val>
                                            <p:strVal val="ppt_x"/>
                                          </p:val>
                                        </p:tav>
                                        <p:tav tm="100000">
                                          <p:val>
                                            <p:strVal val="1+ppt_w/2"/>
                                          </p:val>
                                        </p:tav>
                                      </p:tavLst>
                                    </p:anim>
                                    <p:anim calcmode="lin" valueType="num">
                                      <p:cBhvr additive="base">
                                        <p:cTn id="11" dur="750"/>
                                        <p:tgtEl>
                                          <p:spTgt spid="8"/>
                                        </p:tgtEl>
                                        <p:attrNameLst>
                                          <p:attrName>ppt_y</p:attrName>
                                        </p:attrNameLst>
                                      </p:cBhvr>
                                      <p:tavLst>
                                        <p:tav tm="0">
                                          <p:val>
                                            <p:strVal val="ppt_y"/>
                                          </p:val>
                                        </p:tav>
                                        <p:tav tm="100000">
                                          <p:val>
                                            <p:strVal val="0-ppt_h/2"/>
                                          </p:val>
                                        </p:tav>
                                      </p:tavLst>
                                    </p:anim>
                                    <p:set>
                                      <p:cBhvr>
                                        <p:cTn id="12" dur="1" fill="hold">
                                          <p:stCondLst>
                                            <p:cond delay="749"/>
                                          </p:stCondLst>
                                        </p:cTn>
                                        <p:tgtEl>
                                          <p:spTgt spid="8"/>
                                        </p:tgtEl>
                                        <p:attrNameLst>
                                          <p:attrName>style.visibility</p:attrName>
                                        </p:attrNameLst>
                                      </p:cBhvr>
                                      <p:to>
                                        <p:strVal val="hidden"/>
                                      </p:to>
                                    </p:set>
                                  </p:childTnLst>
                                </p:cTn>
                              </p:par>
                              <p:par>
                                <p:cTn id="13" presetID="2" presetClass="exit" presetSubtype="8" fill="hold" nodeType="withEffect">
                                  <p:stCondLst>
                                    <p:cond delay="0"/>
                                  </p:stCondLst>
                                  <p:childTnLst>
                                    <p:anim calcmode="lin" valueType="num">
                                      <p:cBhvr additive="base">
                                        <p:cTn id="14" dur="750"/>
                                        <p:tgtEl>
                                          <p:spTgt spid="9"/>
                                        </p:tgtEl>
                                        <p:attrNameLst>
                                          <p:attrName>ppt_x</p:attrName>
                                        </p:attrNameLst>
                                      </p:cBhvr>
                                      <p:tavLst>
                                        <p:tav tm="0">
                                          <p:val>
                                            <p:strVal val="ppt_x"/>
                                          </p:val>
                                        </p:tav>
                                        <p:tav tm="100000">
                                          <p:val>
                                            <p:strVal val="0-ppt_w/2"/>
                                          </p:val>
                                        </p:tav>
                                      </p:tavLst>
                                    </p:anim>
                                    <p:anim calcmode="lin" valueType="num">
                                      <p:cBhvr additive="base">
                                        <p:cTn id="15" dur="750"/>
                                        <p:tgtEl>
                                          <p:spTgt spid="9"/>
                                        </p:tgtEl>
                                        <p:attrNameLst>
                                          <p:attrName>ppt_y</p:attrName>
                                        </p:attrNameLst>
                                      </p:cBhvr>
                                      <p:tavLst>
                                        <p:tav tm="0">
                                          <p:val>
                                            <p:strVal val="ppt_y"/>
                                          </p:val>
                                        </p:tav>
                                        <p:tav tm="100000">
                                          <p:val>
                                            <p:strVal val="ppt_y"/>
                                          </p:val>
                                        </p:tav>
                                      </p:tavLst>
                                    </p:anim>
                                    <p:set>
                                      <p:cBhvr>
                                        <p:cTn id="16" dur="1" fill="hold">
                                          <p:stCondLst>
                                            <p:cond delay="749"/>
                                          </p:stCondLst>
                                        </p:cTn>
                                        <p:tgtEl>
                                          <p:spTgt spid="9"/>
                                        </p:tgtEl>
                                        <p:attrNameLst>
                                          <p:attrName>style.visibility</p:attrName>
                                        </p:attrNameLst>
                                      </p:cBhvr>
                                      <p:to>
                                        <p:strVal val="hidden"/>
                                      </p:to>
                                    </p:set>
                                  </p:childTnLst>
                                </p:cTn>
                              </p:par>
                              <p:par>
                                <p:cTn id="17" presetID="2" presetClass="exit" presetSubtype="2" fill="hold" nodeType="withEffect">
                                  <p:stCondLst>
                                    <p:cond delay="0"/>
                                  </p:stCondLst>
                                  <p:childTnLst>
                                    <p:anim calcmode="lin" valueType="num">
                                      <p:cBhvr additive="base">
                                        <p:cTn id="18" dur="750"/>
                                        <p:tgtEl>
                                          <p:spTgt spid="10"/>
                                        </p:tgtEl>
                                        <p:attrNameLst>
                                          <p:attrName>ppt_x</p:attrName>
                                        </p:attrNameLst>
                                      </p:cBhvr>
                                      <p:tavLst>
                                        <p:tav tm="0">
                                          <p:val>
                                            <p:strVal val="ppt_x"/>
                                          </p:val>
                                        </p:tav>
                                        <p:tav tm="100000">
                                          <p:val>
                                            <p:strVal val="1+ppt_w/2"/>
                                          </p:val>
                                        </p:tav>
                                      </p:tavLst>
                                    </p:anim>
                                    <p:anim calcmode="lin" valueType="num">
                                      <p:cBhvr additive="base">
                                        <p:cTn id="19" dur="750"/>
                                        <p:tgtEl>
                                          <p:spTgt spid="10"/>
                                        </p:tgtEl>
                                        <p:attrNameLst>
                                          <p:attrName>ppt_y</p:attrName>
                                        </p:attrNameLst>
                                      </p:cBhvr>
                                      <p:tavLst>
                                        <p:tav tm="0">
                                          <p:val>
                                            <p:strVal val="ppt_y"/>
                                          </p:val>
                                        </p:tav>
                                        <p:tav tm="100000">
                                          <p:val>
                                            <p:strVal val="ppt_y"/>
                                          </p:val>
                                        </p:tav>
                                      </p:tavLst>
                                    </p:anim>
                                    <p:set>
                                      <p:cBhvr>
                                        <p:cTn id="20" dur="1" fill="hold">
                                          <p:stCondLst>
                                            <p:cond delay="74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533400" y="76200"/>
            <a:ext cx="8229600" cy="584775"/>
          </a:xfrm>
          <a:prstGeom prst="rect">
            <a:avLst/>
          </a:prstGeom>
          <a:noFill/>
        </p:spPr>
        <p:txBody>
          <a:bodyPr wrap="square" rtlCol="0">
            <a:spAutoFit/>
          </a:bodyPr>
          <a:lstStyle/>
          <a:p>
            <a:pPr algn="ctr"/>
            <a:r>
              <a:rPr lang="en-US" sz="3200" b="1" dirty="0"/>
              <a:t>Meet Your </a:t>
            </a:r>
            <a:r>
              <a:rPr lang="en-US" sz="3200" b="1" dirty="0">
                <a:hlinkClick r:id="rId3"/>
              </a:rPr>
              <a:t>Campus Work-Study Coordinator</a:t>
            </a:r>
            <a:endParaRPr lang="en-US" sz="3200" b="1" dirty="0"/>
          </a:p>
        </p:txBody>
      </p:sp>
      <p:pic>
        <p:nvPicPr>
          <p:cNvPr id="3" name="Picture 2">
            <a:extLst>
              <a:ext uri="{FF2B5EF4-FFF2-40B4-BE49-F238E27FC236}">
                <a16:creationId xmlns:a16="http://schemas.microsoft.com/office/drawing/2014/main" id="{9E675B5F-F04F-42F7-BE4B-E04B8DC80AB6}"/>
              </a:ext>
            </a:extLst>
          </p:cNvPr>
          <p:cNvPicPr>
            <a:picLocks noChangeAspect="1"/>
          </p:cNvPicPr>
          <p:nvPr/>
        </p:nvPicPr>
        <p:blipFill>
          <a:blip r:embed="rId4"/>
          <a:stretch>
            <a:fillRect/>
          </a:stretch>
        </p:blipFill>
        <p:spPr>
          <a:xfrm>
            <a:off x="603250" y="914400"/>
            <a:ext cx="7937500" cy="5943600"/>
          </a:xfrm>
          <a:prstGeom prst="rect">
            <a:avLst/>
          </a:prstGeom>
        </p:spPr>
      </p:pic>
    </p:spTree>
    <p:extLst>
      <p:ext uri="{BB962C8B-B14F-4D97-AF65-F5344CB8AC3E}">
        <p14:creationId xmlns:p14="http://schemas.microsoft.com/office/powerpoint/2010/main" val="3410131516"/>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533400" y="76200"/>
            <a:ext cx="8229600" cy="584775"/>
          </a:xfrm>
          <a:prstGeom prst="rect">
            <a:avLst/>
          </a:prstGeom>
          <a:noFill/>
        </p:spPr>
        <p:txBody>
          <a:bodyPr wrap="square" rtlCol="0">
            <a:spAutoFit/>
          </a:bodyPr>
          <a:lstStyle/>
          <a:p>
            <a:pPr algn="ctr"/>
            <a:r>
              <a:rPr lang="en-US" sz="3200" b="1" dirty="0"/>
              <a:t>Coordination of the Work-Study Program</a:t>
            </a:r>
          </a:p>
        </p:txBody>
      </p:sp>
      <p:sp>
        <p:nvSpPr>
          <p:cNvPr id="3" name="TextBox 2"/>
          <p:cNvSpPr txBox="1"/>
          <p:nvPr/>
        </p:nvSpPr>
        <p:spPr>
          <a:xfrm>
            <a:off x="0" y="990600"/>
            <a:ext cx="9144000" cy="4524315"/>
          </a:xfrm>
          <a:prstGeom prst="rect">
            <a:avLst/>
          </a:prstGeom>
          <a:noFill/>
        </p:spPr>
        <p:txBody>
          <a:bodyPr wrap="square" rtlCol="0">
            <a:spAutoFit/>
          </a:bodyPr>
          <a:lstStyle/>
          <a:p>
            <a:r>
              <a:rPr lang="en-US" dirty="0"/>
              <a:t>There is also one College Work-Study Coordinator who manages the oversight of the entire work-study program at NOVA. </a:t>
            </a:r>
          </a:p>
          <a:p>
            <a:endParaRPr lang="en-US" dirty="0"/>
          </a:p>
          <a:p>
            <a:r>
              <a:rPr lang="en-US" b="1" dirty="0"/>
              <a:t>CFAO Work-Study Coordinator:</a:t>
            </a:r>
          </a:p>
          <a:p>
            <a:pPr marL="285750" indent="-285750">
              <a:buFont typeface="Arial" pitchFamily="34" charset="0"/>
              <a:buChar char="•"/>
            </a:pPr>
            <a:r>
              <a:rPr lang="en-US" dirty="0"/>
              <a:t>Works in the College Financial Aid Office.</a:t>
            </a:r>
          </a:p>
          <a:p>
            <a:pPr marL="285750" indent="-285750">
              <a:buFont typeface="Arial" pitchFamily="34" charset="0"/>
              <a:buChar char="•"/>
            </a:pPr>
            <a:r>
              <a:rPr lang="en-US" dirty="0"/>
              <a:t>Ensures that the program remains in compliance with federal and institutional regulations.</a:t>
            </a:r>
          </a:p>
          <a:p>
            <a:pPr marL="285750" indent="-285750">
              <a:buFont typeface="Arial" pitchFamily="34" charset="0"/>
              <a:buChar char="•"/>
            </a:pPr>
            <a:r>
              <a:rPr lang="en-US" dirty="0"/>
              <a:t>Develops and implements work-study policies and procedures.</a:t>
            </a:r>
          </a:p>
          <a:p>
            <a:pPr marL="285750" indent="-285750">
              <a:buFont typeface="Arial" pitchFamily="34" charset="0"/>
              <a:buChar char="•"/>
            </a:pPr>
            <a:r>
              <a:rPr lang="en-US" dirty="0"/>
              <a:t>Sends work-study information to students and Campus Work-Study Coordinators.</a:t>
            </a:r>
          </a:p>
          <a:p>
            <a:pPr marL="285750" indent="-285750">
              <a:buFont typeface="Arial" pitchFamily="34" charset="0"/>
              <a:buChar char="•"/>
            </a:pPr>
            <a:r>
              <a:rPr lang="en-US" dirty="0"/>
              <a:t>Provides training for Campus Work-Study Coordinators and supervisors, as necessary. </a:t>
            </a:r>
          </a:p>
          <a:p>
            <a:pPr marL="285750" indent="-285750">
              <a:buFont typeface="Arial" pitchFamily="34" charset="0"/>
              <a:buChar char="•"/>
            </a:pPr>
            <a:r>
              <a:rPr lang="en-US" dirty="0"/>
              <a:t>Manages and reconciles the college-wide work-study program budgets.</a:t>
            </a:r>
          </a:p>
          <a:p>
            <a:pPr marL="285750" indent="-285750">
              <a:buFont typeface="Arial" pitchFamily="34" charset="0"/>
              <a:buChar char="•"/>
            </a:pPr>
            <a:r>
              <a:rPr lang="en-US" dirty="0"/>
              <a:t>Tracks work-study earnings and notifies students when they must stop working.</a:t>
            </a:r>
          </a:p>
          <a:p>
            <a:pPr marL="285750" indent="-285750">
              <a:buFont typeface="Arial" pitchFamily="34" charset="0"/>
              <a:buChar char="•"/>
            </a:pPr>
            <a:r>
              <a:rPr lang="en-US" dirty="0"/>
              <a:t>Verifies student eligibility and certifies all work-study awards.</a:t>
            </a:r>
          </a:p>
          <a:p>
            <a:pPr marL="285750" indent="-285750">
              <a:buFont typeface="Arial" pitchFamily="34" charset="0"/>
              <a:buChar char="•"/>
            </a:pPr>
            <a:r>
              <a:rPr lang="en-US" dirty="0"/>
              <a:t>Reviews Work-Study Agreements and employment documents before sending them to HR.</a:t>
            </a:r>
          </a:p>
          <a:p>
            <a:pPr marL="285750" indent="-285750">
              <a:buFont typeface="Arial" pitchFamily="34" charset="0"/>
              <a:buChar char="•"/>
            </a:pPr>
            <a:r>
              <a:rPr lang="en-US" dirty="0"/>
              <a:t>Notifies students, supervisors, and Campus Work-Study Coordinators if/when a student’s Work-Study Agreement is approved by the College Financial Aid Office. </a:t>
            </a:r>
          </a:p>
          <a:p>
            <a:pPr marL="285750" indent="-285750">
              <a:buFont typeface="Arial" pitchFamily="34" charset="0"/>
              <a:buChar char="•"/>
            </a:pPr>
            <a:r>
              <a:rPr lang="en-US" dirty="0"/>
              <a:t>Serves as the Campus Work-Study Coordinator for College Staff.</a:t>
            </a:r>
          </a:p>
        </p:txBody>
      </p:sp>
    </p:spTree>
    <p:extLst>
      <p:ext uri="{BB962C8B-B14F-4D97-AF65-F5344CB8AC3E}">
        <p14:creationId xmlns:p14="http://schemas.microsoft.com/office/powerpoint/2010/main" val="1733434979"/>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57200" y="152400"/>
            <a:ext cx="8229600" cy="523220"/>
          </a:xfrm>
          <a:prstGeom prst="rect">
            <a:avLst/>
          </a:prstGeom>
          <a:noFill/>
        </p:spPr>
        <p:txBody>
          <a:bodyPr wrap="square" rtlCol="0">
            <a:spAutoFit/>
          </a:bodyPr>
          <a:lstStyle/>
          <a:p>
            <a:pPr algn="ctr"/>
            <a:r>
              <a:rPr lang="en-US" sz="2800" b="1" dirty="0"/>
              <a:t>Benefits of the Work-Study Program for Students</a:t>
            </a:r>
          </a:p>
        </p:txBody>
      </p:sp>
      <p:sp>
        <p:nvSpPr>
          <p:cNvPr id="4" name="TextBox 3"/>
          <p:cNvSpPr txBox="1"/>
          <p:nvPr/>
        </p:nvSpPr>
        <p:spPr>
          <a:xfrm>
            <a:off x="342900" y="4953000"/>
            <a:ext cx="8426116" cy="1154162"/>
          </a:xfrm>
          <a:prstGeom prst="rect">
            <a:avLst/>
          </a:prstGeom>
          <a:noFill/>
        </p:spPr>
        <p:txBody>
          <a:bodyPr wrap="square" rtlCol="0">
            <a:spAutoFit/>
          </a:bodyPr>
          <a:lstStyle/>
          <a:p>
            <a:pPr algn="ctr"/>
            <a:r>
              <a:rPr lang="en-US" sz="2300" dirty="0"/>
              <a:t>Gain experience related to their academic and/or career goals.</a:t>
            </a:r>
          </a:p>
          <a:p>
            <a:pPr algn="ctr"/>
            <a:r>
              <a:rPr lang="en-US" sz="2300" dirty="0"/>
              <a:t>Potentially obtain a reference from their supervisor.</a:t>
            </a:r>
          </a:p>
          <a:p>
            <a:pPr algn="ctr"/>
            <a:r>
              <a:rPr lang="en-US" sz="2300" dirty="0"/>
              <a:t>Federal work-study earnings do not reduce future aid eligibility.</a:t>
            </a:r>
          </a:p>
        </p:txBody>
      </p:sp>
      <p:sp>
        <p:nvSpPr>
          <p:cNvPr id="5" name="TextBox 4"/>
          <p:cNvSpPr txBox="1"/>
          <p:nvPr/>
        </p:nvSpPr>
        <p:spPr>
          <a:xfrm>
            <a:off x="1698458" y="990599"/>
            <a:ext cx="5715000" cy="1508105"/>
          </a:xfrm>
          <a:prstGeom prst="rect">
            <a:avLst/>
          </a:prstGeom>
          <a:noFill/>
        </p:spPr>
        <p:txBody>
          <a:bodyPr wrap="square" rtlCol="0">
            <a:spAutoFit/>
          </a:bodyPr>
          <a:lstStyle/>
          <a:p>
            <a:pPr algn="ctr"/>
            <a:r>
              <a:rPr lang="en-US" sz="2300" dirty="0"/>
              <a:t>On-campus job </a:t>
            </a:r>
          </a:p>
          <a:p>
            <a:pPr algn="ctr"/>
            <a:r>
              <a:rPr lang="en-US" sz="2300" dirty="0"/>
              <a:t>Flexible schedule</a:t>
            </a:r>
          </a:p>
          <a:p>
            <a:pPr algn="ctr"/>
            <a:r>
              <a:rPr lang="en-US" sz="2300" dirty="0"/>
              <a:t>Enhance employment skills</a:t>
            </a:r>
          </a:p>
          <a:p>
            <a:pPr algn="ctr"/>
            <a:r>
              <a:rPr lang="en-US" sz="2300" dirty="0"/>
              <a:t>Earn money toward educational expenses</a:t>
            </a:r>
            <a:endParaRPr lang="en-US" dirty="0"/>
          </a:p>
        </p:txBody>
      </p:sp>
      <p:pic>
        <p:nvPicPr>
          <p:cNvPr id="6146" name="Picture 2" descr="C:\Documents and Settings\jcyoung\Desktop\pics for Sept 28 presentation\Pictu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2667000"/>
            <a:ext cx="6762750" cy="21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872313"/>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52137" y="152400"/>
            <a:ext cx="9067800" cy="523220"/>
          </a:xfrm>
          <a:prstGeom prst="rect">
            <a:avLst/>
          </a:prstGeom>
          <a:noFill/>
        </p:spPr>
        <p:txBody>
          <a:bodyPr wrap="square" rtlCol="0">
            <a:spAutoFit/>
          </a:bodyPr>
          <a:lstStyle/>
          <a:p>
            <a:pPr algn="ctr"/>
            <a:r>
              <a:rPr lang="en-US" sz="2800" b="1" dirty="0"/>
              <a:t>Benefits of the Work-Study Program for NOVA Supervisors</a:t>
            </a:r>
          </a:p>
        </p:txBody>
      </p:sp>
      <p:sp>
        <p:nvSpPr>
          <p:cNvPr id="7" name="TextBox 6"/>
          <p:cNvSpPr txBox="1"/>
          <p:nvPr/>
        </p:nvSpPr>
        <p:spPr>
          <a:xfrm>
            <a:off x="609600" y="914400"/>
            <a:ext cx="8229600" cy="2354491"/>
          </a:xfrm>
          <a:prstGeom prst="rect">
            <a:avLst/>
          </a:prstGeom>
          <a:noFill/>
        </p:spPr>
        <p:txBody>
          <a:bodyPr wrap="square" rtlCol="0">
            <a:spAutoFit/>
          </a:bodyPr>
          <a:lstStyle/>
          <a:p>
            <a:pPr algn="ctr"/>
            <a:r>
              <a:rPr lang="en-US" sz="3000" b="1" dirty="0"/>
              <a:t>Extra Help in Your Office!!!</a:t>
            </a:r>
          </a:p>
          <a:p>
            <a:pPr algn="ctr"/>
            <a:endParaRPr lang="en-US" sz="2000" dirty="0"/>
          </a:p>
          <a:p>
            <a:pPr algn="ctr"/>
            <a:r>
              <a:rPr lang="en-US" sz="2400" b="1" dirty="0"/>
              <a:t>Earnings are paid from the Work-Study Budget</a:t>
            </a:r>
          </a:p>
          <a:p>
            <a:pPr algn="ctr"/>
            <a:r>
              <a:rPr lang="en-US" sz="2400" dirty="0"/>
              <a:t>(Not from your Department Budget)</a:t>
            </a:r>
          </a:p>
          <a:p>
            <a:pPr algn="ctr"/>
            <a:endParaRPr lang="en-US" sz="500" dirty="0"/>
          </a:p>
          <a:p>
            <a:pPr algn="ctr"/>
            <a:r>
              <a:rPr lang="en-US" sz="2200" i="1" dirty="0"/>
              <a:t>If the student remains eligible and </a:t>
            </a:r>
          </a:p>
          <a:p>
            <a:pPr algn="ctr"/>
            <a:r>
              <a:rPr lang="en-US" sz="2200" i="1" dirty="0"/>
              <a:t>If their earnings do not exceed their work-study award.</a:t>
            </a:r>
          </a:p>
        </p:txBody>
      </p:sp>
      <p:pic>
        <p:nvPicPr>
          <p:cNvPr id="8" name="Picture 2" descr="C:\Documents and Settings\jcyoung\Desktop\pics for Sept 28 presentation\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12" y="3505200"/>
            <a:ext cx="7588250" cy="2446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177890"/>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1219200"/>
            <a:ext cx="6019800" cy="3581400"/>
          </a:xfrm>
        </p:spPr>
        <p:txBody>
          <a:bodyPr>
            <a:noAutofit/>
          </a:bodyPr>
          <a:lstStyle/>
          <a:p>
            <a:pPr lvl="0" algn="ctr">
              <a:spcBef>
                <a:spcPts val="0"/>
              </a:spcBef>
            </a:pPr>
            <a:br>
              <a:rPr lang="en-US" sz="4000" cap="none" dirty="0">
                <a:solidFill>
                  <a:prstClr val="black">
                    <a:lumMod val="85000"/>
                    <a:lumOff val="15000"/>
                  </a:prstClr>
                </a:solidFill>
                <a:ea typeface="+mn-ea"/>
                <a:cs typeface="+mn-cs"/>
              </a:rPr>
            </a:br>
            <a:r>
              <a:rPr lang="en-US" sz="4000" cap="none" dirty="0">
                <a:solidFill>
                  <a:prstClr val="black">
                    <a:lumMod val="85000"/>
                    <a:lumOff val="15000"/>
                  </a:prstClr>
                </a:solidFill>
                <a:ea typeface="+mn-ea"/>
                <a:cs typeface="+mn-cs"/>
              </a:rPr>
              <a:t> </a:t>
            </a:r>
            <a:r>
              <a:rPr lang="en-US" sz="4000" cap="none" dirty="0">
                <a:solidFill>
                  <a:prstClr val="black">
                    <a:lumMod val="50000"/>
                    <a:lumOff val="50000"/>
                  </a:prstClr>
                </a:solidFill>
                <a:ea typeface="+mn-ea"/>
                <a:cs typeface="+mn-cs"/>
              </a:rPr>
              <a:t>Federal Work-Study</a:t>
            </a:r>
            <a:br>
              <a:rPr lang="en-US" sz="4000" cap="none" dirty="0">
                <a:solidFill>
                  <a:prstClr val="black">
                    <a:lumMod val="50000"/>
                    <a:lumOff val="50000"/>
                  </a:prstClr>
                </a:solidFill>
                <a:ea typeface="+mn-ea"/>
                <a:cs typeface="+mn-cs"/>
              </a:rPr>
            </a:br>
            <a:br>
              <a:rPr lang="en-US" sz="4000" cap="none" dirty="0">
                <a:solidFill>
                  <a:prstClr val="black">
                    <a:lumMod val="50000"/>
                    <a:lumOff val="50000"/>
                  </a:prstClr>
                </a:solidFill>
                <a:ea typeface="+mn-ea"/>
                <a:cs typeface="+mn-cs"/>
              </a:rPr>
            </a:br>
            <a:r>
              <a:rPr lang="en-US" sz="4000" cap="none" dirty="0">
                <a:solidFill>
                  <a:prstClr val="black">
                    <a:lumMod val="50000"/>
                    <a:lumOff val="50000"/>
                  </a:prstClr>
                </a:solidFill>
                <a:ea typeface="+mn-ea"/>
                <a:cs typeface="+mn-cs"/>
              </a:rPr>
              <a:t>NVCC Work-Study</a:t>
            </a:r>
            <a:br>
              <a:rPr lang="en-US" sz="4000" cap="none" dirty="0">
                <a:solidFill>
                  <a:prstClr val="black">
                    <a:lumMod val="50000"/>
                    <a:lumOff val="50000"/>
                  </a:prstClr>
                </a:solidFill>
                <a:ea typeface="+mn-ea"/>
                <a:cs typeface="+mn-cs"/>
              </a:rPr>
            </a:br>
            <a:br>
              <a:rPr lang="en-US" sz="4000" cap="none" dirty="0">
                <a:solidFill>
                  <a:prstClr val="black">
                    <a:lumMod val="50000"/>
                    <a:lumOff val="50000"/>
                  </a:prstClr>
                </a:solidFill>
                <a:ea typeface="+mn-ea"/>
                <a:cs typeface="+mn-cs"/>
              </a:rPr>
            </a:br>
            <a:r>
              <a:rPr lang="en-US" sz="4000" cap="none" dirty="0">
                <a:solidFill>
                  <a:prstClr val="black">
                    <a:lumMod val="50000"/>
                    <a:lumOff val="50000"/>
                  </a:prstClr>
                </a:solidFill>
                <a:ea typeface="+mn-ea"/>
                <a:cs typeface="+mn-cs"/>
              </a:rPr>
              <a:t>International Work-Study</a:t>
            </a:r>
            <a:endParaRPr lang="en-US" sz="2800" dirty="0"/>
          </a:p>
        </p:txBody>
      </p:sp>
      <p:sp>
        <p:nvSpPr>
          <p:cNvPr id="2" name="TextBox 1"/>
          <p:cNvSpPr txBox="1"/>
          <p:nvPr/>
        </p:nvSpPr>
        <p:spPr>
          <a:xfrm>
            <a:off x="1363579" y="76200"/>
            <a:ext cx="6172200" cy="584775"/>
          </a:xfrm>
          <a:prstGeom prst="rect">
            <a:avLst/>
          </a:prstGeom>
          <a:noFill/>
        </p:spPr>
        <p:txBody>
          <a:bodyPr wrap="square" rtlCol="0">
            <a:spAutoFit/>
          </a:bodyPr>
          <a:lstStyle/>
          <a:p>
            <a:pPr algn="ctr"/>
            <a:r>
              <a:rPr lang="en-US" sz="3200" b="1" dirty="0">
                <a:solidFill>
                  <a:prstClr val="black">
                    <a:lumMod val="85000"/>
                    <a:lumOff val="15000"/>
                  </a:prstClr>
                </a:solidFill>
              </a:rPr>
              <a:t>Three Types of Work-Study</a:t>
            </a:r>
            <a:endParaRPr lang="en-US" sz="3200" b="1" dirty="0"/>
          </a:p>
        </p:txBody>
      </p:sp>
    </p:spTree>
    <p:extLst>
      <p:ext uri="{BB962C8B-B14F-4D97-AF65-F5344CB8AC3E}">
        <p14:creationId xmlns:p14="http://schemas.microsoft.com/office/powerpoint/2010/main" val="3657564330"/>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3732</Words>
  <Application>Microsoft Office PowerPoint</Application>
  <PresentationFormat>On-screen Show (4:3)</PresentationFormat>
  <Paragraphs>423</Paragraphs>
  <Slides>42</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Georgia</vt:lpstr>
      <vt:lpstr>Introducing PowerPoint 2010</vt:lpstr>
      <vt:lpstr>Work-Study  Supervisor Training</vt:lpstr>
      <vt:lpstr>PowerPoint Presentation</vt:lpstr>
      <vt:lpstr>Work-study is a program that allows eligible students to earn money toward their educational expenses.   Work-study students assist with daily operations at the college and other projects.    Students are supervised by current NOVA employees who have agreed to serve as work-study supervisors.  </vt:lpstr>
      <vt:lpstr>PowerPoint Presentation</vt:lpstr>
      <vt:lpstr>PowerPoint Presentation</vt:lpstr>
      <vt:lpstr>PowerPoint Presentation</vt:lpstr>
      <vt:lpstr>PowerPoint Presentation</vt:lpstr>
      <vt:lpstr>PowerPoint Presentation</vt:lpstr>
      <vt:lpstr>  Federal Work-Study  NVCC Work-Study  International Work-Study</vt:lpstr>
      <vt:lpstr>Federal Work-Study (FWS)</vt:lpstr>
      <vt:lpstr>NVCC Work-Study</vt:lpstr>
      <vt:lpstr>International Work-Study</vt:lpstr>
      <vt:lpstr>Work-Study Program Overview</vt:lpstr>
      <vt:lpstr>PowerPoint Presentation</vt:lpstr>
      <vt:lpstr>PowerPoint Presentation</vt:lpstr>
      <vt:lpstr>PowerPoint Presentation</vt:lpstr>
      <vt:lpstr>Summary of the Hiring Process</vt:lpstr>
      <vt:lpstr>Reminders</vt:lpstr>
      <vt:lpstr>Review the Work-Study Employment Packet</vt:lpstr>
      <vt:lpstr>The Work-Study Program policies and procedures have been developed to:  1)  Ensure that the program is in compliance with both federal and institutional regulations.  2) To facilitate the coordination of the program.  3) Make all processes as streamlined as possible for all parties involved.  </vt:lpstr>
      <vt:lpstr>Work-Study Program Policies</vt:lpstr>
      <vt:lpstr>Work-Study Agreement Policies</vt:lpstr>
      <vt:lpstr>Work-Study Agreement Policies</vt:lpstr>
      <vt:lpstr>Work-Study Agreement Policies</vt:lpstr>
      <vt:lpstr>Work-Study Agreement Policies</vt:lpstr>
      <vt:lpstr>Work-Study Agreement Policies</vt:lpstr>
      <vt:lpstr>Work-Study Agreement General Policies</vt:lpstr>
      <vt:lpstr>Work-Study Agreement General Policies</vt:lpstr>
      <vt:lpstr>Supervisor Responsibilities</vt:lpstr>
      <vt:lpstr>Addressing Performance Issues</vt:lpstr>
      <vt:lpstr>When are Work-Study Placements Made?</vt:lpstr>
      <vt:lpstr>Transferring to a Different Department</vt:lpstr>
      <vt:lpstr>Student Rights &amp; Responsibilities</vt:lpstr>
      <vt:lpstr>Family Educational Rights and Privacy Act (FERPA)</vt:lpstr>
      <vt:lpstr>Submitting Timesheets in HRMS</vt:lpstr>
      <vt:lpstr>Approving Timesheets in HRMS</vt:lpstr>
      <vt:lpstr>Job-X is the website that is used to post on-campus work-study positions.  It is a job management system that is used to recruit, hire, and reject applicants.   </vt:lpstr>
      <vt:lpstr>Using Job-X</vt:lpstr>
      <vt:lpstr>Job-X On-Campus Employer Home Page</vt:lpstr>
      <vt:lpstr>Job-X Database of Available Work-Study Jobs</vt:lpstr>
      <vt:lpstr>How do Supervisors Use Job-X?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2012-08-27T17:33:16Z</dcterms:created>
  <dcterms:modified xsi:type="dcterms:W3CDTF">2022-01-18T18:36:18Z</dcterms:modified>
</cp:coreProperties>
</file>