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5" r:id="rId1"/>
  </p:sldMasterIdLst>
  <p:notesMasterIdLst>
    <p:notesMasterId r:id="rId27"/>
  </p:notesMasterIdLst>
  <p:handoutMasterIdLst>
    <p:handoutMasterId r:id="rId28"/>
  </p:handoutMasterIdLst>
  <p:sldIdLst>
    <p:sldId id="256" r:id="rId2"/>
    <p:sldId id="303" r:id="rId3"/>
    <p:sldId id="336" r:id="rId4"/>
    <p:sldId id="297" r:id="rId5"/>
    <p:sldId id="315" r:id="rId6"/>
    <p:sldId id="260" r:id="rId7"/>
    <p:sldId id="269" r:id="rId8"/>
    <p:sldId id="337" r:id="rId9"/>
    <p:sldId id="331" r:id="rId10"/>
    <p:sldId id="313" r:id="rId11"/>
    <p:sldId id="332" r:id="rId12"/>
    <p:sldId id="274" r:id="rId13"/>
    <p:sldId id="310" r:id="rId14"/>
    <p:sldId id="272" r:id="rId15"/>
    <p:sldId id="323" r:id="rId16"/>
    <p:sldId id="273" r:id="rId17"/>
    <p:sldId id="316" r:id="rId18"/>
    <p:sldId id="334" r:id="rId19"/>
    <p:sldId id="300" r:id="rId20"/>
    <p:sldId id="338" r:id="rId21"/>
    <p:sldId id="276" r:id="rId22"/>
    <p:sldId id="298" r:id="rId23"/>
    <p:sldId id="339" r:id="rId24"/>
    <p:sldId id="296" r:id="rId25"/>
    <p:sldId id="329" r:id="rId26"/>
  </p:sldIdLst>
  <p:sldSz cx="12192000" cy="6858000"/>
  <p:notesSz cx="6858000" cy="9296400"/>
  <p:embeddedFontLst>
    <p:embeddedFont>
      <p:font typeface="Arial Black" panose="020B0A04020102020204" pitchFamily="34" charset="0"/>
      <p:bold r:id="rId29"/>
    </p:embeddedFont>
    <p:embeddedFont>
      <p:font typeface="Georgia" panose="02040502050405020303" pitchFamily="18" charset="0"/>
      <p:regular r:id="rId30"/>
      <p:bold r:id="rId31"/>
      <p:italic r:id="rId32"/>
      <p:boldItalic r:id="rId33"/>
    </p:embeddedFont>
    <p:embeddedFont>
      <p:font typeface="MS PGothic" panose="020B0600070205080204" pitchFamily="34" charset="-128"/>
      <p:regular r:id="rId34"/>
    </p:embeddedFont>
    <p:embeddedFont>
      <p:font typeface="Tahoma" panose="020B0604030504040204" pitchFamily="34" charset="0"/>
      <p:regular r:id="rId35"/>
      <p:bold r:id="rId36"/>
    </p:embeddedFont>
    <p:embeddedFont>
      <p:font typeface="Wingdings 2" panose="05020102010507070707" pitchFamily="18" charset="2"/>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4E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11"/>
    <p:restoredTop sz="86391"/>
  </p:normalViewPr>
  <p:slideViewPr>
    <p:cSldViewPr snapToGrid="0" snapToObjects="1">
      <p:cViewPr varScale="1">
        <p:scale>
          <a:sx n="107" d="100"/>
          <a:sy n="107" d="100"/>
        </p:scale>
        <p:origin x="474" y="10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4" d="100"/>
          <a:sy n="144" d="100"/>
        </p:scale>
        <p:origin x="47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EB4ED64-FF3C-2B49-B0C4-DD779EAC70BF}"/>
              </a:ext>
            </a:extLst>
          </p:cNvPr>
          <p:cNvSpPr>
            <a:spLocks noGrp="1"/>
          </p:cNvSpPr>
          <p:nvPr>
            <p:ph type="hdr" sz="quarter"/>
          </p:nvPr>
        </p:nvSpPr>
        <p:spPr>
          <a:xfrm>
            <a:off x="0" y="1"/>
            <a:ext cx="2971800" cy="466434"/>
          </a:xfrm>
          <a:prstGeom prst="rect">
            <a:avLst/>
          </a:prstGeom>
        </p:spPr>
        <p:txBody>
          <a:bodyPr vert="horz" lIns="92302" tIns="46151" rIns="92302" bIns="46151" rtlCol="0"/>
          <a:lstStyle>
            <a:lvl1pPr algn="l">
              <a:defRPr sz="1200"/>
            </a:lvl1pPr>
          </a:lstStyle>
          <a:p>
            <a:endParaRPr lang="en-US"/>
          </a:p>
        </p:txBody>
      </p:sp>
      <p:sp>
        <p:nvSpPr>
          <p:cNvPr id="4" name="Footer Placeholder 3">
            <a:extLst>
              <a:ext uri="{FF2B5EF4-FFF2-40B4-BE49-F238E27FC236}">
                <a16:creationId xmlns:a16="http://schemas.microsoft.com/office/drawing/2014/main" id="{5643ACD9-8760-2145-BCE9-2B77D9D4D917}"/>
              </a:ext>
            </a:extLst>
          </p:cNvPr>
          <p:cNvSpPr>
            <a:spLocks noGrp="1"/>
          </p:cNvSpPr>
          <p:nvPr>
            <p:ph type="ftr" sz="quarter" idx="2"/>
          </p:nvPr>
        </p:nvSpPr>
        <p:spPr>
          <a:xfrm>
            <a:off x="0" y="8829967"/>
            <a:ext cx="2971800" cy="466433"/>
          </a:xfrm>
          <a:prstGeom prst="rect">
            <a:avLst/>
          </a:prstGeom>
        </p:spPr>
        <p:txBody>
          <a:bodyPr vert="horz" lIns="92302" tIns="46151" rIns="92302" bIns="46151"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F490EC-5EF0-EE44-B814-3AE4F06A00B1}"/>
              </a:ext>
            </a:extLst>
          </p:cNvPr>
          <p:cNvSpPr>
            <a:spLocks noGrp="1"/>
          </p:cNvSpPr>
          <p:nvPr>
            <p:ph type="sldNum" sz="quarter" idx="3"/>
          </p:nvPr>
        </p:nvSpPr>
        <p:spPr>
          <a:xfrm>
            <a:off x="3884613" y="8829967"/>
            <a:ext cx="2971800" cy="466433"/>
          </a:xfrm>
          <a:prstGeom prst="rect">
            <a:avLst/>
          </a:prstGeom>
        </p:spPr>
        <p:txBody>
          <a:bodyPr vert="horz" lIns="92302" tIns="46151" rIns="92302" bIns="46151" rtlCol="0" anchor="b"/>
          <a:lstStyle>
            <a:lvl1pPr algn="r">
              <a:defRPr sz="1200"/>
            </a:lvl1pPr>
          </a:lstStyle>
          <a:p>
            <a:fld id="{7A182ACA-D5A8-FA44-ABB0-FFEC630DB7DF}" type="slidenum">
              <a:rPr lang="en-US" smtClean="0"/>
              <a:t>‹#›</a:t>
            </a:fld>
            <a:endParaRPr lang="en-US"/>
          </a:p>
        </p:txBody>
      </p:sp>
    </p:spTree>
    <p:extLst>
      <p:ext uri="{BB962C8B-B14F-4D97-AF65-F5344CB8AC3E}">
        <p14:creationId xmlns:p14="http://schemas.microsoft.com/office/powerpoint/2010/main" val="1657288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2302" tIns="46151" rIns="92302" bIns="46151"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2302" tIns="46151" rIns="92302" bIns="46151" rtlCol="0"/>
          <a:lstStyle>
            <a:lvl1pPr algn="r">
              <a:defRPr sz="1200"/>
            </a:lvl1pPr>
          </a:lstStyle>
          <a:p>
            <a:fld id="{2CF24F97-6C38-C44D-B07B-E6A70495565D}" type="datetimeFigureOut">
              <a:rPr lang="en-US" smtClean="0"/>
              <a:t>4/8/2026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302" tIns="46151" rIns="92302" bIns="46151"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2302" tIns="46151" rIns="92302" bIns="461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2302" tIns="46151" rIns="92302" bIns="46151"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2302" tIns="46151" rIns="92302" bIns="46151" rtlCol="0" anchor="b"/>
          <a:lstStyle>
            <a:lvl1pPr algn="r">
              <a:defRPr sz="1200"/>
            </a:lvl1pPr>
          </a:lstStyle>
          <a:p>
            <a:fld id="{05DE5689-81FC-DA48-9923-EB178ACCB193}" type="slidenum">
              <a:rPr lang="en-US" smtClean="0"/>
              <a:t>‹#›</a:t>
            </a:fld>
            <a:endParaRPr lang="en-US"/>
          </a:p>
        </p:txBody>
      </p:sp>
    </p:spTree>
    <p:extLst>
      <p:ext uri="{BB962C8B-B14F-4D97-AF65-F5344CB8AC3E}">
        <p14:creationId xmlns:p14="http://schemas.microsoft.com/office/powerpoint/2010/main" val="309515183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Option 1">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62398" y="3781338"/>
            <a:ext cx="7612341" cy="970966"/>
          </a:xfrm>
        </p:spPr>
        <p:txBody>
          <a:bodyPr anchor="t">
            <a:normAutofit/>
          </a:bodyPr>
          <a:lstStyle>
            <a:lvl1pPr marL="0" marR="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lang="en-US" sz="2400" b="0" i="1" dirty="0">
                <a:solidFill>
                  <a:schemeClr val="tx1"/>
                </a:solidFill>
                <a:latin typeface="Georgia" panose="02040502050405020303" pitchFamily="18"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457200" rtl="0" eaLnBrk="1" fontAlgn="auto" latinLnBrk="0" hangingPunct="1">
              <a:lnSpc>
                <a:spcPct val="100000"/>
              </a:lnSpc>
              <a:spcBef>
                <a:spcPct val="20000"/>
              </a:spcBef>
              <a:spcAft>
                <a:spcPts val="600"/>
              </a:spcAft>
              <a:buClr>
                <a:schemeClr val="accent5"/>
              </a:buClr>
              <a:buSzPct val="120000"/>
              <a:buFont typeface="Arial" panose="020B0604020202020204" pitchFamily="34" charset="0"/>
              <a:buNone/>
              <a:tabLst/>
              <a:defRPr/>
            </a:pPr>
            <a:r>
              <a:rPr lang="en-US"/>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3781019" y="5097699"/>
            <a:ext cx="4029599" cy="805920"/>
          </a:xfrm>
          <a:prstGeom prst="rect">
            <a:avLst/>
          </a:prstGeom>
        </p:spPr>
      </p:pic>
      <p:pic>
        <p:nvPicPr>
          <p:cNvPr id="15" name="Picture 14">
            <a:extLst>
              <a:ext uri="{FF2B5EF4-FFF2-40B4-BE49-F238E27FC236}">
                <a16:creationId xmlns:a16="http://schemas.microsoft.com/office/drawing/2014/main" id="{4055B6A4-FA3F-C245-B04E-D38F2FB45B7E}"/>
              </a:ext>
            </a:extLst>
          </p:cNvPr>
          <p:cNvPicPr>
            <a:picLocks noChangeAspect="1"/>
          </p:cNvPicPr>
          <p:nvPr userDrawn="1"/>
        </p:nvPicPr>
        <p:blipFill>
          <a:blip r:embed="rId3"/>
          <a:stretch>
            <a:fillRect/>
          </a:stretch>
        </p:blipFill>
        <p:spPr>
          <a:xfrm>
            <a:off x="0" y="0"/>
            <a:ext cx="2858678" cy="6858000"/>
          </a:xfrm>
          <a:prstGeom prst="rect">
            <a:avLst/>
          </a:prstGeom>
        </p:spPr>
      </p:pic>
      <p:sp>
        <p:nvSpPr>
          <p:cNvPr id="6" name="Slide Number Placeholder 5">
            <a:extLst>
              <a:ext uri="{FF2B5EF4-FFF2-40B4-BE49-F238E27FC236}">
                <a16:creationId xmlns:a16="http://schemas.microsoft.com/office/drawing/2014/main" id="{1CF3030F-5D5C-DE4A-9700-6A3C04EB0C5D}"/>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539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42AFE075-D2DA-F845-ADF3-AA1CC7D75F5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346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Content Placeholder 2">
            <a:extLst>
              <a:ext uri="{FF2B5EF4-FFF2-40B4-BE49-F238E27FC236}">
                <a16:creationId xmlns:a16="http://schemas.microsoft.com/office/drawing/2014/main" id="{262D1318-1734-4747-809B-74127EA5CD65}"/>
              </a:ext>
            </a:extLst>
          </p:cNvPr>
          <p:cNvSpPr>
            <a:spLocks noGrp="1"/>
          </p:cNvSpPr>
          <p:nvPr>
            <p:ph sz="half" idx="1"/>
          </p:nvPr>
        </p:nvSpPr>
        <p:spPr>
          <a:xfrm>
            <a:off x="1248834"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7" name="Content Placeholder 3">
            <a:extLst>
              <a:ext uri="{FF2B5EF4-FFF2-40B4-BE49-F238E27FC236}">
                <a16:creationId xmlns:a16="http://schemas.microsoft.com/office/drawing/2014/main" id="{EB8527A6-94EF-5F44-97A6-54762DD54CD4}"/>
              </a:ext>
            </a:extLst>
          </p:cNvPr>
          <p:cNvSpPr>
            <a:spLocks noGrp="1"/>
          </p:cNvSpPr>
          <p:nvPr>
            <p:ph sz="half" idx="2"/>
          </p:nvPr>
        </p:nvSpPr>
        <p:spPr>
          <a:xfrm>
            <a:off x="6284890" y="2834557"/>
            <a:ext cx="4658275" cy="3334423"/>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9" name="Title 3">
            <a:extLst>
              <a:ext uri="{FF2B5EF4-FFF2-40B4-BE49-F238E27FC236}">
                <a16:creationId xmlns:a16="http://schemas.microsoft.com/office/drawing/2014/main" id="{36D23F68-C8EB-D34A-9016-A3DFFF4A41EE}"/>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80E42A7A-4A9A-954B-B979-A884B956E370}"/>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79111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s,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306000" indent="-306000">
              <a:buClr>
                <a:schemeClr val="accent5"/>
              </a:buClr>
              <a:buSzPct val="100000"/>
              <a:buFontTx/>
              <a:buBlip>
                <a:blip r:embed="rId3"/>
              </a:buBlip>
              <a:defRPr/>
            </a:lvl1pPr>
            <a:lvl2pPr marL="630000" indent="-306000">
              <a:buClr>
                <a:schemeClr val="accent5"/>
              </a:buClr>
              <a:buSzPct val="100000"/>
              <a:buFontTx/>
              <a:buBlip>
                <a:blip r:embed="rId3"/>
              </a:buBlip>
              <a:defRPr/>
            </a:lvl2pPr>
            <a:lvl3pPr marL="900000" indent="-270000">
              <a:buClr>
                <a:schemeClr val="accent5"/>
              </a:buClr>
              <a:buSzPct val="100000"/>
              <a:buFontTx/>
              <a:buBlip>
                <a:blip r:embed="rId3"/>
              </a:buBlip>
              <a:defRPr/>
            </a:lvl3pPr>
            <a:lvl4pPr marL="1242000" indent="-234000">
              <a:buClr>
                <a:schemeClr val="accent5"/>
              </a:buClr>
              <a:buSzPct val="100000"/>
              <a:buFontTx/>
              <a:buBlip>
                <a:blip r:embed="rId3"/>
              </a:buBlip>
              <a:defRPr/>
            </a:lvl4pPr>
            <a:lvl5pPr marL="1602000" indent="-234000">
              <a:buClr>
                <a:schemeClr val="accent5"/>
              </a:buClr>
              <a:buSzPct val="100000"/>
              <a:buFontTx/>
              <a:buBlip>
                <a:blip r:embed="rId3"/>
              </a:buBlip>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a:extLst>
              <a:ext uri="{FF2B5EF4-FFF2-40B4-BE49-F238E27FC236}">
                <a16:creationId xmlns:a16="http://schemas.microsoft.com/office/drawing/2014/main" id="{556F9C56-67DF-8E44-BD69-BE91B329A92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25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ubtitles, Dual Lis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9" name="Text Placeholder 2">
            <a:extLst>
              <a:ext uri="{FF2B5EF4-FFF2-40B4-BE49-F238E27FC236}">
                <a16:creationId xmlns:a16="http://schemas.microsoft.com/office/drawing/2014/main" id="{6390EF6D-E565-9B44-8FE1-ADC434A45521}"/>
              </a:ext>
            </a:extLst>
          </p:cNvPr>
          <p:cNvSpPr>
            <a:spLocks noGrp="1"/>
          </p:cNvSpPr>
          <p:nvPr>
            <p:ph type="body" idx="10"/>
          </p:nvPr>
        </p:nvSpPr>
        <p:spPr>
          <a:xfrm>
            <a:off x="1248834"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4">
            <a:extLst>
              <a:ext uri="{FF2B5EF4-FFF2-40B4-BE49-F238E27FC236}">
                <a16:creationId xmlns:a16="http://schemas.microsoft.com/office/drawing/2014/main" id="{B519C73D-1E12-0345-B4A9-A717C73F0AFD}"/>
              </a:ext>
            </a:extLst>
          </p:cNvPr>
          <p:cNvSpPr>
            <a:spLocks noGrp="1"/>
          </p:cNvSpPr>
          <p:nvPr>
            <p:ph type="body" sz="quarter" idx="3"/>
          </p:nvPr>
        </p:nvSpPr>
        <p:spPr>
          <a:xfrm>
            <a:off x="6284890" y="2566554"/>
            <a:ext cx="4658275" cy="461665"/>
          </a:xfrm>
        </p:spPr>
        <p:txBody>
          <a:bodyPr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itle 3">
            <a:extLst>
              <a:ext uri="{FF2B5EF4-FFF2-40B4-BE49-F238E27FC236}">
                <a16:creationId xmlns:a16="http://schemas.microsoft.com/office/drawing/2014/main" id="{7E6ED999-73A8-2D44-BD01-4FDE20BB9DA7}"/>
              </a:ext>
            </a:extLst>
          </p:cNvPr>
          <p:cNvSpPr>
            <a:spLocks noGrp="1"/>
          </p:cNvSpPr>
          <p:nvPr>
            <p:ph type="title"/>
          </p:nvPr>
        </p:nvSpPr>
        <p:spPr>
          <a:xfrm>
            <a:off x="1249362" y="705124"/>
            <a:ext cx="9693803" cy="1189554"/>
          </a:xfrm>
        </p:spPr>
        <p:txBody>
          <a:bodyPr/>
          <a:lstStyle/>
          <a:p>
            <a:r>
              <a:rPr lang="en-US"/>
              <a:t>Click to edit Master title style</a:t>
            </a:r>
            <a:endParaRPr lang="en-US" dirty="0"/>
          </a:p>
        </p:txBody>
      </p:sp>
      <p:sp>
        <p:nvSpPr>
          <p:cNvPr id="12" name="Content Placeholder 2">
            <a:extLst>
              <a:ext uri="{FF2B5EF4-FFF2-40B4-BE49-F238E27FC236}">
                <a16:creationId xmlns:a16="http://schemas.microsoft.com/office/drawing/2014/main" id="{906A9239-E5FE-674D-B746-87E6A3198BFE}"/>
              </a:ext>
            </a:extLst>
          </p:cNvPr>
          <p:cNvSpPr>
            <a:spLocks noGrp="1"/>
          </p:cNvSpPr>
          <p:nvPr>
            <p:ph sz="half" idx="1"/>
          </p:nvPr>
        </p:nvSpPr>
        <p:spPr>
          <a:xfrm>
            <a:off x="1248834" y="3216948"/>
            <a:ext cx="4658275" cy="3084100"/>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13" name="Content Placeholder 3">
            <a:extLst>
              <a:ext uri="{FF2B5EF4-FFF2-40B4-BE49-F238E27FC236}">
                <a16:creationId xmlns:a16="http://schemas.microsoft.com/office/drawing/2014/main" id="{9473F9BF-4D54-BC48-B9C1-D722921B4969}"/>
              </a:ext>
            </a:extLst>
          </p:cNvPr>
          <p:cNvSpPr>
            <a:spLocks noGrp="1"/>
          </p:cNvSpPr>
          <p:nvPr>
            <p:ph sz="half" idx="2"/>
          </p:nvPr>
        </p:nvSpPr>
        <p:spPr>
          <a:xfrm>
            <a:off x="6284890" y="3216947"/>
            <a:ext cx="4658275" cy="3084101"/>
          </a:xfrm>
        </p:spPr>
        <p:txBody>
          <a:bodyPr anchor="t" anchorCtr="0">
            <a:normAutofit/>
          </a:bodyPr>
          <a:lstStyle>
            <a:lvl1pPr marL="0" indent="0">
              <a:buClr>
                <a:schemeClr val="accent5"/>
              </a:buClr>
              <a:buSzPct val="100000"/>
              <a:buFontTx/>
              <a:buNone/>
              <a:defRPr/>
            </a:lvl1pPr>
            <a:lvl2pPr marL="324000" indent="0">
              <a:buClr>
                <a:schemeClr val="accent5"/>
              </a:buClr>
              <a:buSzPct val="100000"/>
              <a:buFontTx/>
              <a:buNone/>
              <a:defRPr/>
            </a:lvl2pPr>
            <a:lvl3pPr marL="630000" indent="0">
              <a:buClr>
                <a:schemeClr val="accent5"/>
              </a:buClr>
              <a:buSzPct val="100000"/>
              <a:buFontTx/>
              <a:buNone/>
              <a:defRPr/>
            </a:lvl3pPr>
            <a:lvl4pPr marL="1008000" indent="0">
              <a:buClr>
                <a:schemeClr val="accent5"/>
              </a:buClr>
              <a:buSzPct val="100000"/>
              <a:buFontTx/>
              <a:buNone/>
              <a:defRPr/>
            </a:lvl4pPr>
            <a:lvl5pPr marL="1368000" indent="0">
              <a:buClr>
                <a:schemeClr val="accent5"/>
              </a:buClr>
              <a:buSzPct val="100000"/>
              <a:buFontTx/>
              <a:buNone/>
              <a:defRPr/>
            </a:lvl5pPr>
          </a:lstStyle>
          <a:p>
            <a:pPr lvl="0"/>
            <a:r>
              <a:rPr lang="en-US"/>
              <a:t>Edit Master text styles</a:t>
            </a:r>
          </a:p>
        </p:txBody>
      </p:sp>
      <p:sp>
        <p:nvSpPr>
          <p:cNvPr id="14" name="Slide Number Placeholder 5">
            <a:extLst>
              <a:ext uri="{FF2B5EF4-FFF2-40B4-BE49-F238E27FC236}">
                <a16:creationId xmlns:a16="http://schemas.microsoft.com/office/drawing/2014/main" id="{704BDE7A-3191-1744-9E6E-7E8E77D5C00F}"/>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397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1/4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3734873" y="1205978"/>
            <a:ext cx="7208292"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661F9605-B564-F24A-953B-1AA34658AA77}"/>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776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4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3734873" y="1205978"/>
            <a:ext cx="7208292"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052293"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Content Placeholder 3">
            <a:extLst>
              <a:ext uri="{FF2B5EF4-FFF2-40B4-BE49-F238E27FC236}">
                <a16:creationId xmlns:a16="http://schemas.microsoft.com/office/drawing/2014/main" id="{7D3695EA-30AF-D24E-B131-A294455CB7B1}"/>
              </a:ext>
            </a:extLst>
          </p:cNvPr>
          <p:cNvSpPr>
            <a:spLocks noGrp="1"/>
          </p:cNvSpPr>
          <p:nvPr>
            <p:ph sz="quarter" idx="13"/>
          </p:nvPr>
        </p:nvSpPr>
        <p:spPr>
          <a:xfrm>
            <a:off x="3735388" y="2707481"/>
            <a:ext cx="7207250" cy="3721894"/>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AB7051E8-EC8A-4646-AFE3-FF2842DEDAB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61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3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38BDEFD9-5E36-E24C-AD7F-92FA322882CE}"/>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108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4623524" y="1205978"/>
            <a:ext cx="6748998"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0" y="-847"/>
            <a:ext cx="3953814"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AA279529-0A0E-9E4B-98A9-6CCF35F3847B}"/>
              </a:ext>
            </a:extLst>
          </p:cNvPr>
          <p:cNvSpPr>
            <a:spLocks noGrp="1"/>
          </p:cNvSpPr>
          <p:nvPr>
            <p:ph sz="quarter" idx="13"/>
          </p:nvPr>
        </p:nvSpPr>
        <p:spPr>
          <a:xfrm>
            <a:off x="4623524" y="2707481"/>
            <a:ext cx="6748998" cy="3721894"/>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9A37A3D0-718A-F844-8DFF-914CF105B6AB}"/>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58746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1/2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D98F6CD2-7CD4-3145-A5EC-25E80ACF7B5F}"/>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7749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Image, 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hasCustomPrompt="1"/>
          </p:nvPr>
        </p:nvSpPr>
        <p:spPr>
          <a:xfrm>
            <a:off x="6761438" y="1205978"/>
            <a:ext cx="4610851" cy="1200329"/>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dirty="0"/>
              <a:t>Click to edit title style</a:t>
            </a:r>
          </a:p>
        </p:txBody>
      </p:sp>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 y="-847"/>
            <a:ext cx="6096001"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Content Placeholder 3">
            <a:extLst>
              <a:ext uri="{FF2B5EF4-FFF2-40B4-BE49-F238E27FC236}">
                <a16:creationId xmlns:a16="http://schemas.microsoft.com/office/drawing/2014/main" id="{604175F6-AA52-0740-A7BA-125F1F2EE731}"/>
              </a:ext>
            </a:extLst>
          </p:cNvPr>
          <p:cNvSpPr>
            <a:spLocks noGrp="1"/>
          </p:cNvSpPr>
          <p:nvPr>
            <p:ph sz="quarter" idx="13"/>
          </p:nvPr>
        </p:nvSpPr>
        <p:spPr>
          <a:xfrm>
            <a:off x="6761438" y="2707481"/>
            <a:ext cx="4611084" cy="3721894"/>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FBEB16B8-8B50-8145-AEE7-F8C3408908E8}"/>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8400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3FE80-9210-F946-82FD-472BD6FA1665}"/>
              </a:ext>
            </a:extLst>
          </p:cNvPr>
          <p:cNvPicPr>
            <a:picLocks noChangeAspect="1"/>
          </p:cNvPicPr>
          <p:nvPr userDrawn="1"/>
        </p:nvPicPr>
        <p:blipFill>
          <a:blip r:embed="rId2"/>
          <a:stretch>
            <a:fillRect/>
          </a:stretch>
        </p:blipFill>
        <p:spPr>
          <a:xfrm>
            <a:off x="7343547" y="0"/>
            <a:ext cx="4848453" cy="3830325"/>
          </a:xfrm>
          <a:prstGeom prst="rect">
            <a:avLst/>
          </a:prstGeom>
        </p:spPr>
      </p:pic>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3"/>
          <a:stretch>
            <a:fillRect/>
          </a:stretch>
        </p:blipFill>
        <p:spPr>
          <a:xfrm>
            <a:off x="1350054" y="5097699"/>
            <a:ext cx="4029599" cy="805920"/>
          </a:xfrm>
          <a:prstGeom prst="rect">
            <a:avLst/>
          </a:prstGeom>
        </p:spPr>
      </p:pic>
      <p:sp>
        <p:nvSpPr>
          <p:cNvPr id="12" name="Rectangle 11">
            <a:extLst>
              <a:ext uri="{FF2B5EF4-FFF2-40B4-BE49-F238E27FC236}">
                <a16:creationId xmlns:a16="http://schemas.microsoft.com/office/drawing/2014/main" id="{112D2FAA-E3E0-9241-BE8B-A53BB3F99650}"/>
              </a:ext>
            </a:extLst>
          </p:cNvPr>
          <p:cNvSpPr/>
          <p:nvPr userDrawn="1"/>
        </p:nvSpPr>
        <p:spPr>
          <a:xfrm>
            <a:off x="9431712" y="1544626"/>
            <a:ext cx="957263" cy="83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39F6841-D323-4C4F-8844-CA12DFC25829}"/>
              </a:ext>
            </a:extLst>
          </p:cNvPr>
          <p:cNvSpPr/>
          <p:nvPr userDrawn="1"/>
        </p:nvSpPr>
        <p:spPr>
          <a:xfrm>
            <a:off x="10558194" y="4371659"/>
            <a:ext cx="957263" cy="1531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435" y="1544627"/>
            <a:ext cx="7612340" cy="1893804"/>
          </a:xfrm>
          <a:effectLst/>
        </p:spPr>
        <p:txBody>
          <a:bodyPr anchor="b" anchorCtr="0">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1061118"/>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Slide Number Placeholder 5">
            <a:extLst>
              <a:ext uri="{FF2B5EF4-FFF2-40B4-BE49-F238E27FC236}">
                <a16:creationId xmlns:a16="http://schemas.microsoft.com/office/drawing/2014/main" id="{8122D84C-A1D1-6C40-A54D-76C781F98B2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1019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11" name="Slide Number Placeholder 5">
            <a:extLst>
              <a:ext uri="{FF2B5EF4-FFF2-40B4-BE49-F238E27FC236}">
                <a16:creationId xmlns:a16="http://schemas.microsoft.com/office/drawing/2014/main" id="{D2D05047-307F-B643-B1A3-252996DA6BA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6255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4610851"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2">
            <a:extLst>
              <a:ext uri="{FF2B5EF4-FFF2-40B4-BE49-F238E27FC236}">
                <a16:creationId xmlns:a16="http://schemas.microsoft.com/office/drawing/2014/main" id="{B9E189CD-5995-9F43-B52E-30C33C26E3DC}"/>
              </a:ext>
            </a:extLst>
          </p:cNvPr>
          <p:cNvSpPr>
            <a:spLocks noGrp="1"/>
          </p:cNvSpPr>
          <p:nvPr>
            <p:ph type="body" idx="13"/>
          </p:nvPr>
        </p:nvSpPr>
        <p:spPr>
          <a:xfrm>
            <a:off x="6096000" y="1125114"/>
            <a:ext cx="5276045" cy="896869"/>
          </a:xfrm>
        </p:spPr>
        <p:txBody>
          <a:bodyPr anchor="b">
            <a:norm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3">
            <a:extLst>
              <a:ext uri="{FF2B5EF4-FFF2-40B4-BE49-F238E27FC236}">
                <a16:creationId xmlns:a16="http://schemas.microsoft.com/office/drawing/2014/main" id="{F7BA1774-663E-0841-A850-8707CB11A322}"/>
              </a:ext>
            </a:extLst>
          </p:cNvPr>
          <p:cNvSpPr>
            <a:spLocks noGrp="1"/>
          </p:cNvSpPr>
          <p:nvPr>
            <p:ph sz="quarter" idx="14"/>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9D6A72D3-C678-264A-AF2F-C1834BFD1F84}"/>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173333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Picture Placeholder 2">
            <a:extLst>
              <a:ext uri="{FF2B5EF4-FFF2-40B4-BE49-F238E27FC236}">
                <a16:creationId xmlns:a16="http://schemas.microsoft.com/office/drawing/2014/main" id="{3E3D4051-786A-024B-A2FE-6BD123C9A8FB}"/>
              </a:ext>
            </a:extLst>
          </p:cNvPr>
          <p:cNvSpPr>
            <a:spLocks noGrp="1" noChangeAspect="1"/>
          </p:cNvSpPr>
          <p:nvPr>
            <p:ph type="pic" idx="12"/>
          </p:nvPr>
        </p:nvSpPr>
        <p:spPr>
          <a:xfrm>
            <a:off x="1060146" y="1125114"/>
            <a:ext cx="10092958" cy="460777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9" name="Text Placeholder 3">
            <a:extLst>
              <a:ext uri="{FF2B5EF4-FFF2-40B4-BE49-F238E27FC236}">
                <a16:creationId xmlns:a16="http://schemas.microsoft.com/office/drawing/2014/main" id="{73C84B35-FBE1-4249-8A88-E41B64FF9EF0}"/>
              </a:ext>
            </a:extLst>
          </p:cNvPr>
          <p:cNvSpPr>
            <a:spLocks noGrp="1"/>
          </p:cNvSpPr>
          <p:nvPr>
            <p:ph type="body" sz="half" idx="2"/>
          </p:nvPr>
        </p:nvSpPr>
        <p:spPr>
          <a:xfrm>
            <a:off x="1060146" y="5745043"/>
            <a:ext cx="10092958"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ext Placeholder 2">
            <a:extLst>
              <a:ext uri="{FF2B5EF4-FFF2-40B4-BE49-F238E27FC236}">
                <a16:creationId xmlns:a16="http://schemas.microsoft.com/office/drawing/2014/main" id="{2F4CEE72-5D36-254D-8754-CF8C20DC550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Slide Number Placeholder 5">
            <a:extLst>
              <a:ext uri="{FF2B5EF4-FFF2-40B4-BE49-F238E27FC236}">
                <a16:creationId xmlns:a16="http://schemas.microsoft.com/office/drawing/2014/main" id="{CD44E89D-C9E1-E34D-A125-8EAA90B32D2B}"/>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758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har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a:t>Click icon to add chart</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6730A15D-1164-CE46-97A2-894BDD1BF43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9039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har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4610851" cy="4782072"/>
          </a:xfrm>
        </p:spPr>
        <p:txBody>
          <a:bodyPr anchor="ctr" anchorCtr="0"/>
          <a:lstStyle/>
          <a:p>
            <a:r>
              <a:rPr lang="en-US"/>
              <a:t>Click icon to add chart</a:t>
            </a:r>
          </a:p>
        </p:txBody>
      </p:sp>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3">
            <a:extLst>
              <a:ext uri="{FF2B5EF4-FFF2-40B4-BE49-F238E27FC236}">
                <a16:creationId xmlns:a16="http://schemas.microsoft.com/office/drawing/2014/main" id="{48BDF71F-A8A7-FB41-8DAE-430448E12461}"/>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A009FCB7-0316-E146-8575-2AA7037F40B4}"/>
              </a:ext>
            </a:extLst>
          </p:cNvPr>
          <p:cNvSpPr>
            <a:spLocks noGrp="1"/>
          </p:cNvSpPr>
          <p:nvPr>
            <p:ph sz="quarter" idx="14"/>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47F67FD5-15FB-A741-AF91-E48649011E00}"/>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30283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Chart Placeholder 3">
            <a:extLst>
              <a:ext uri="{FF2B5EF4-FFF2-40B4-BE49-F238E27FC236}">
                <a16:creationId xmlns:a16="http://schemas.microsoft.com/office/drawing/2014/main" id="{EF90D462-3AC6-2148-BA2F-C7342847D681}"/>
              </a:ext>
            </a:extLst>
          </p:cNvPr>
          <p:cNvSpPr>
            <a:spLocks noGrp="1"/>
          </p:cNvSpPr>
          <p:nvPr>
            <p:ph type="chart" sz="quarter" idx="11"/>
          </p:nvPr>
        </p:nvSpPr>
        <p:spPr>
          <a:xfrm>
            <a:off x="1069631" y="1125114"/>
            <a:ext cx="10062223" cy="4782072"/>
          </a:xfrm>
        </p:spPr>
        <p:txBody>
          <a:bodyPr anchor="ctr" anchorCtr="0"/>
          <a:lstStyle/>
          <a:p>
            <a:r>
              <a:rPr lang="en-US"/>
              <a:t>Click icon to add chart</a:t>
            </a:r>
          </a:p>
        </p:txBody>
      </p:sp>
      <p:sp>
        <p:nvSpPr>
          <p:cNvPr id="6" name="Text Placeholder 3">
            <a:extLst>
              <a:ext uri="{FF2B5EF4-FFF2-40B4-BE49-F238E27FC236}">
                <a16:creationId xmlns:a16="http://schemas.microsoft.com/office/drawing/2014/main" id="{AAD96EA2-BABC-1548-AB22-8D9AEECC538B}"/>
              </a:ext>
            </a:extLst>
          </p:cNvPr>
          <p:cNvSpPr>
            <a:spLocks noGrp="1"/>
          </p:cNvSpPr>
          <p:nvPr>
            <p:ph type="body" sz="half" idx="2"/>
          </p:nvPr>
        </p:nvSpPr>
        <p:spPr>
          <a:xfrm>
            <a:off x="1060146" y="5907186"/>
            <a:ext cx="10071708"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Text Placeholder 2">
            <a:extLst>
              <a:ext uri="{FF2B5EF4-FFF2-40B4-BE49-F238E27FC236}">
                <a16:creationId xmlns:a16="http://schemas.microsoft.com/office/drawing/2014/main" id="{5A3FD427-C6CE-2545-B8F6-26C485878021}"/>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Slide Number Placeholder 5">
            <a:extLst>
              <a:ext uri="{FF2B5EF4-FFF2-40B4-BE49-F238E27FC236}">
                <a16:creationId xmlns:a16="http://schemas.microsoft.com/office/drawing/2014/main" id="{81CD1D4A-46D1-7245-B881-B0E7B370B6D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42512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AB83C3C1-D9B4-D348-A7BB-75DFEC8AB2F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33967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1" y="1125114"/>
            <a:ext cx="4610850"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07186"/>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Content Placeholder 3">
            <a:extLst>
              <a:ext uri="{FF2B5EF4-FFF2-40B4-BE49-F238E27FC236}">
                <a16:creationId xmlns:a16="http://schemas.microsoft.com/office/drawing/2014/main" id="{BFD365D1-0F6A-D441-BD43-C7E6F4D3AEDD}"/>
              </a:ext>
            </a:extLst>
          </p:cNvPr>
          <p:cNvSpPr>
            <a:spLocks noGrp="1"/>
          </p:cNvSpPr>
          <p:nvPr>
            <p:ph sz="quarter" idx="15"/>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E4946B7D-00C3-AB4A-9B8D-AE0BF541E64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49080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able,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3" name="Table Placeholder 2">
            <a:extLst>
              <a:ext uri="{FF2B5EF4-FFF2-40B4-BE49-F238E27FC236}">
                <a16:creationId xmlns:a16="http://schemas.microsoft.com/office/drawing/2014/main" id="{F44A4568-2EA0-974E-BE1E-CDC24B6EE892}"/>
              </a:ext>
            </a:extLst>
          </p:cNvPr>
          <p:cNvSpPr>
            <a:spLocks noGrp="1"/>
          </p:cNvSpPr>
          <p:nvPr>
            <p:ph type="tbl" sz="quarter" idx="14"/>
          </p:nvPr>
        </p:nvSpPr>
        <p:spPr>
          <a:xfrm>
            <a:off x="1069630" y="1125114"/>
            <a:ext cx="10062223" cy="4782072"/>
          </a:xfrm>
        </p:spPr>
        <p:txBody>
          <a:bodyPr anchor="ctr" anchorCtr="0"/>
          <a:lstStyle/>
          <a:p>
            <a:r>
              <a:rPr lang="en-US"/>
              <a:t>Click icon to add table</a:t>
            </a:r>
          </a:p>
        </p:txBody>
      </p:sp>
      <p:sp>
        <p:nvSpPr>
          <p:cNvPr id="11" name="Text Placeholder 3">
            <a:extLst>
              <a:ext uri="{FF2B5EF4-FFF2-40B4-BE49-F238E27FC236}">
                <a16:creationId xmlns:a16="http://schemas.microsoft.com/office/drawing/2014/main" id="{BC445C82-3F23-1245-A74B-5FA866B7C4F7}"/>
              </a:ext>
            </a:extLst>
          </p:cNvPr>
          <p:cNvSpPr>
            <a:spLocks noGrp="1"/>
          </p:cNvSpPr>
          <p:nvPr>
            <p:ph type="body" sz="half" idx="2"/>
          </p:nvPr>
        </p:nvSpPr>
        <p:spPr>
          <a:xfrm>
            <a:off x="1060146" y="5927968"/>
            <a:ext cx="10071707"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Text Placeholder 2">
            <a:extLst>
              <a:ext uri="{FF2B5EF4-FFF2-40B4-BE49-F238E27FC236}">
                <a16:creationId xmlns:a16="http://schemas.microsoft.com/office/drawing/2014/main" id="{762BBAD5-0142-CA4E-A564-7885FC0F0136}"/>
              </a:ext>
            </a:extLst>
          </p:cNvPr>
          <p:cNvSpPr>
            <a:spLocks noGrp="1"/>
          </p:cNvSpPr>
          <p:nvPr>
            <p:ph type="body" idx="13"/>
          </p:nvPr>
        </p:nvSpPr>
        <p:spPr>
          <a:xfrm>
            <a:off x="1069631" y="78008"/>
            <a:ext cx="793259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Slide Number Placeholder 5">
            <a:extLst>
              <a:ext uri="{FF2B5EF4-FFF2-40B4-BE49-F238E27FC236}">
                <a16:creationId xmlns:a16="http://schemas.microsoft.com/office/drawing/2014/main" id="{877A30F5-6763-5240-95EA-21A38A4475DA}"/>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84505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nten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07186"/>
            <a:ext cx="4610851"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7" name="Slide Number Placeholder 5">
            <a:extLst>
              <a:ext uri="{FF2B5EF4-FFF2-40B4-BE49-F238E27FC236}">
                <a16:creationId xmlns:a16="http://schemas.microsoft.com/office/drawing/2014/main" id="{56F9DF03-C11D-0A44-921F-BCC981346DDB}"/>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12079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Option 3">
    <p:spTree>
      <p:nvGrpSpPr>
        <p:cNvPr id="1" name=""/>
        <p:cNvGrpSpPr/>
        <p:nvPr/>
      </p:nvGrpSpPr>
      <p:grpSpPr>
        <a:xfrm>
          <a:off x="0" y="0"/>
          <a:ext cx="0" cy="0"/>
          <a:chOff x="0" y="0"/>
          <a:chExt cx="0" cy="0"/>
        </a:xfrm>
      </p:grpSpPr>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2"/>
          <a:stretch>
            <a:fillRect/>
          </a:stretch>
        </p:blipFill>
        <p:spPr>
          <a:xfrm>
            <a:off x="1350054" y="5097699"/>
            <a:ext cx="4029599" cy="805920"/>
          </a:xfrm>
          <a:prstGeom prst="rect">
            <a:avLst/>
          </a:prstGeom>
        </p:spPr>
      </p:pic>
      <p:sp>
        <p:nvSpPr>
          <p:cNvPr id="5" name="Slide Number Placeholder 5">
            <a:extLst>
              <a:ext uri="{FF2B5EF4-FFF2-40B4-BE49-F238E27FC236}">
                <a16:creationId xmlns:a16="http://schemas.microsoft.com/office/drawing/2014/main" id="{381BA4B0-13AE-014E-9732-A2A674BE882E}"/>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9110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ubtitle,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10" name="Text Placeholder 2">
            <a:extLst>
              <a:ext uri="{FF2B5EF4-FFF2-40B4-BE49-F238E27FC236}">
                <a16:creationId xmlns:a16="http://schemas.microsoft.com/office/drawing/2014/main" id="{767CE385-4E3F-BD4C-94F7-488B77FECF26}"/>
              </a:ext>
            </a:extLst>
          </p:cNvPr>
          <p:cNvSpPr>
            <a:spLocks noGrp="1"/>
          </p:cNvSpPr>
          <p:nvPr>
            <p:ph type="body" idx="13"/>
          </p:nvPr>
        </p:nvSpPr>
        <p:spPr>
          <a:xfrm>
            <a:off x="6096000" y="1125114"/>
            <a:ext cx="5276045" cy="896869"/>
          </a:xfrm>
        </p:spPr>
        <p:txBody>
          <a:bodyPr anchor="b">
            <a:normAutofit/>
          </a:bodyPr>
          <a:lstStyle>
            <a:lvl1pPr marL="0" indent="0">
              <a:buNone/>
              <a:defRPr lang="en-US" b="0" i="1">
                <a:latin typeface="Georgia" panose="020405020504050203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04D617-B74E-514F-B2BA-87A2DCA77083}"/>
              </a:ext>
            </a:extLst>
          </p:cNvPr>
          <p:cNvSpPr>
            <a:spLocks noGrp="1"/>
          </p:cNvSpPr>
          <p:nvPr>
            <p:ph sz="quarter" idx="15"/>
          </p:nvPr>
        </p:nvSpPr>
        <p:spPr>
          <a:xfrm>
            <a:off x="1070006" y="1125115"/>
            <a:ext cx="4610100" cy="47820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B347FF2-8404-A843-9920-67CC14A8C604}"/>
              </a:ext>
            </a:extLst>
          </p:cNvPr>
          <p:cNvSpPr>
            <a:spLocks noGrp="1"/>
          </p:cNvSpPr>
          <p:nvPr>
            <p:ph type="body" sz="half" idx="2"/>
          </p:nvPr>
        </p:nvSpPr>
        <p:spPr>
          <a:xfrm>
            <a:off x="1060146" y="5927968"/>
            <a:ext cx="4610851" cy="598671"/>
          </a:xfrm>
        </p:spPr>
        <p:txBody>
          <a:bodyPr anchor="t" anchorCtr="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2" name="Content Placeholder 3">
            <a:extLst>
              <a:ext uri="{FF2B5EF4-FFF2-40B4-BE49-F238E27FC236}">
                <a16:creationId xmlns:a16="http://schemas.microsoft.com/office/drawing/2014/main" id="{7275DB01-3854-BC49-80E1-7A27105E8A2C}"/>
              </a:ext>
            </a:extLst>
          </p:cNvPr>
          <p:cNvSpPr>
            <a:spLocks noGrp="1"/>
          </p:cNvSpPr>
          <p:nvPr>
            <p:ph sz="quarter" idx="16"/>
          </p:nvPr>
        </p:nvSpPr>
        <p:spPr>
          <a:xfrm>
            <a:off x="6096000" y="2406307"/>
            <a:ext cx="5276045" cy="3338736"/>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D48B5E9-4E71-104C-8BC5-7F64E348526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63349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Contac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0A91AB-00FC-264E-98D8-48CDB26712D4}"/>
              </a:ext>
            </a:extLst>
          </p:cNvPr>
          <p:cNvPicPr>
            <a:picLocks noChangeAspect="1"/>
          </p:cNvPicPr>
          <p:nvPr userDrawn="1"/>
        </p:nvPicPr>
        <p:blipFill>
          <a:blip r:embed="rId2"/>
          <a:stretch>
            <a:fillRect/>
          </a:stretch>
        </p:blipFill>
        <p:spPr>
          <a:xfrm>
            <a:off x="7343547" y="0"/>
            <a:ext cx="4848453" cy="3830325"/>
          </a:xfrm>
          <a:prstGeom prst="rect">
            <a:avLst/>
          </a:prstGeom>
        </p:spPr>
      </p:pic>
      <p:sp>
        <p:nvSpPr>
          <p:cNvPr id="8" name="Rectangle 7">
            <a:extLst>
              <a:ext uri="{FF2B5EF4-FFF2-40B4-BE49-F238E27FC236}">
                <a16:creationId xmlns:a16="http://schemas.microsoft.com/office/drawing/2014/main" id="{C3BDE705-7BC3-E24B-A350-8AD012F53A3D}"/>
              </a:ext>
            </a:extLst>
          </p:cNvPr>
          <p:cNvSpPr/>
          <p:nvPr userDrawn="1"/>
        </p:nvSpPr>
        <p:spPr>
          <a:xfrm>
            <a:off x="9431712" y="1544626"/>
            <a:ext cx="957263" cy="8375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31435" y="1532587"/>
            <a:ext cx="7612340"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7612341" cy="958087"/>
          </a:xfrm>
        </p:spPr>
        <p:txBody>
          <a:bodyPr anchor="t">
            <a:normAutofit/>
          </a:bodyPr>
          <a:lstStyle>
            <a:lvl1pPr marL="0" indent="0" algn="l">
              <a:buNone/>
              <a:defRPr lang="en-US"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ext Placeholder 6">
            <a:extLst>
              <a:ext uri="{FF2B5EF4-FFF2-40B4-BE49-F238E27FC236}">
                <a16:creationId xmlns:a16="http://schemas.microsoft.com/office/drawing/2014/main" id="{1573AD39-9F89-4E43-98C6-AAF12338D090}"/>
              </a:ext>
            </a:extLst>
          </p:cNvPr>
          <p:cNvSpPr>
            <a:spLocks noGrp="1"/>
          </p:cNvSpPr>
          <p:nvPr>
            <p:ph type="body" sz="quarter" idx="10" hasCustomPrompt="1"/>
          </p:nvPr>
        </p:nvSpPr>
        <p:spPr>
          <a:xfrm>
            <a:off x="1531938" y="5082332"/>
            <a:ext cx="7612062" cy="1051768"/>
          </a:xfrm>
        </p:spPr>
        <p:txBody>
          <a:bodyPr>
            <a:normAutofit/>
          </a:bodyPr>
          <a:lstStyle>
            <a:lvl1pPr marL="0" indent="0">
              <a:buFontTx/>
              <a:buNone/>
              <a:defRPr sz="1600"/>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dirty="0"/>
              <a:t>Contact information  </a:t>
            </a:r>
          </a:p>
          <a:p>
            <a:pPr lvl="0"/>
            <a:r>
              <a:rPr lang="en-US" dirty="0" err="1"/>
              <a:t>Email@nvcc.edu</a:t>
            </a:r>
            <a:r>
              <a:rPr lang="en-US" dirty="0"/>
              <a:t>  |  (xxx) xxx-</a:t>
            </a:r>
            <a:r>
              <a:rPr lang="en-US" dirty="0" err="1"/>
              <a:t>xxxx</a:t>
            </a:r>
            <a:r>
              <a:rPr lang="en-US" dirty="0"/>
              <a:t>  |  </a:t>
            </a:r>
            <a:r>
              <a:rPr lang="en-US" dirty="0" err="1"/>
              <a:t>website@websiteaddress.com</a:t>
            </a:r>
            <a:endParaRPr lang="en-US" dirty="0"/>
          </a:p>
        </p:txBody>
      </p:sp>
      <p:sp>
        <p:nvSpPr>
          <p:cNvPr id="9" name="Slide Number Placeholder 5">
            <a:extLst>
              <a:ext uri="{FF2B5EF4-FFF2-40B4-BE49-F238E27FC236}">
                <a16:creationId xmlns:a16="http://schemas.microsoft.com/office/drawing/2014/main" id="{AA0862AF-C339-EB43-A10E-2CC980BA386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3691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3" name="Slide Number Placeholder 5">
            <a:extLst>
              <a:ext uri="{FF2B5EF4-FFF2-40B4-BE49-F238E27FC236}">
                <a16:creationId xmlns:a16="http://schemas.microsoft.com/office/drawing/2014/main" id="{EFA42B30-1C9C-474F-8202-EE7300B10DA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6052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ption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3962400" y="1596981"/>
            <a:ext cx="6809678" cy="1841450"/>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3962399" y="3781338"/>
            <a:ext cx="6809680" cy="970966"/>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3" name="Picture 12">
            <a:extLst>
              <a:ext uri="{FF2B5EF4-FFF2-40B4-BE49-F238E27FC236}">
                <a16:creationId xmlns:a16="http://schemas.microsoft.com/office/drawing/2014/main" id="{C839B52C-0CF1-C44E-85EF-FEBB2A32641F}"/>
              </a:ext>
            </a:extLst>
          </p:cNvPr>
          <p:cNvPicPr>
            <a:picLocks noChangeAspect="1"/>
          </p:cNvPicPr>
          <p:nvPr userDrawn="1"/>
        </p:nvPicPr>
        <p:blipFill>
          <a:blip r:embed="rId3"/>
          <a:stretch>
            <a:fillRect/>
          </a:stretch>
        </p:blipFill>
        <p:spPr>
          <a:xfrm>
            <a:off x="3781019" y="5097699"/>
            <a:ext cx="4029599" cy="805920"/>
          </a:xfrm>
          <a:prstGeom prst="rect">
            <a:avLst/>
          </a:prstGeom>
        </p:spPr>
      </p:pic>
      <p:sp>
        <p:nvSpPr>
          <p:cNvPr id="6" name="Picture Placeholder 2">
            <a:extLst>
              <a:ext uri="{FF2B5EF4-FFF2-40B4-BE49-F238E27FC236}">
                <a16:creationId xmlns:a16="http://schemas.microsoft.com/office/drawing/2014/main" id="{D52297B3-C37C-6642-8A04-143A90D9A7D7}"/>
              </a:ext>
            </a:extLst>
          </p:cNvPr>
          <p:cNvSpPr>
            <a:spLocks noGrp="1" noChangeAspect="1"/>
          </p:cNvSpPr>
          <p:nvPr>
            <p:ph type="pic" idx="10"/>
          </p:nvPr>
        </p:nvSpPr>
        <p:spPr>
          <a:xfrm>
            <a:off x="0" y="0"/>
            <a:ext cx="2858678" cy="6852631"/>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FB17A24B-C57D-094A-989C-A52AD0EB1131}"/>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82861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DABA436-CA93-604F-BD69-39E81AB91753}"/>
              </a:ext>
            </a:extLst>
          </p:cNvPr>
          <p:cNvPicPr>
            <a:picLocks noChangeAspect="1"/>
          </p:cNvPicPr>
          <p:nvPr userDrawn="1"/>
        </p:nvPicPr>
        <p:blipFill>
          <a:blip r:embed="rId2"/>
          <a:stretch>
            <a:fillRect/>
          </a:stretch>
        </p:blipFill>
        <p:spPr>
          <a:xfrm>
            <a:off x="0" y="5335870"/>
            <a:ext cx="2021906" cy="1511264"/>
          </a:xfrm>
          <a:prstGeom prst="rect">
            <a:avLst/>
          </a:prstGeom>
        </p:spPr>
      </p:pic>
      <p:sp>
        <p:nvSpPr>
          <p:cNvPr id="15" name="Picture Placeholder 2">
            <a:extLst>
              <a:ext uri="{FF2B5EF4-FFF2-40B4-BE49-F238E27FC236}">
                <a16:creationId xmlns:a16="http://schemas.microsoft.com/office/drawing/2014/main" id="{85B3FFB1-41C7-E744-8040-8B66015C9B0D}"/>
              </a:ext>
            </a:extLst>
          </p:cNvPr>
          <p:cNvSpPr>
            <a:spLocks noGrp="1" noChangeAspect="1"/>
          </p:cNvSpPr>
          <p:nvPr>
            <p:ph type="pic" idx="10"/>
          </p:nvPr>
        </p:nvSpPr>
        <p:spPr>
          <a:xfrm>
            <a:off x="-1" y="1"/>
            <a:ext cx="12192001" cy="5335382"/>
          </a:xfrm>
          <a:solidFill>
            <a:schemeClr val="bg1">
              <a:lumMod val="95000"/>
            </a:schemeClr>
          </a:solidFill>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 name="Title 1"/>
          <p:cNvSpPr>
            <a:spLocks noGrp="1"/>
          </p:cNvSpPr>
          <p:nvPr>
            <p:ph type="ctrTitle"/>
          </p:nvPr>
        </p:nvSpPr>
        <p:spPr>
          <a:xfrm>
            <a:off x="2021906" y="5491093"/>
            <a:ext cx="8905563" cy="1200329"/>
          </a:xfrm>
          <a:solidFill>
            <a:schemeClr val="bg1"/>
          </a:solidFill>
          <a:effectLst/>
        </p:spPr>
        <p:txBody>
          <a:bodyPr lIns="731520" rIns="457200" anchor="ctr">
            <a:normAutofit/>
          </a:bodyPr>
          <a:lstStyle>
            <a:lvl1pPr algn="l">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stStyle>
          <a:p>
            <a:r>
              <a:rPr lang="en-US"/>
              <a:t>Click to edit Master title style</a:t>
            </a:r>
            <a:endParaRPr lang="en-US" dirty="0"/>
          </a:p>
        </p:txBody>
      </p:sp>
      <p:sp>
        <p:nvSpPr>
          <p:cNvPr id="5" name="Slide Number Placeholder 5">
            <a:extLst>
              <a:ext uri="{FF2B5EF4-FFF2-40B4-BE49-F238E27FC236}">
                <a16:creationId xmlns:a16="http://schemas.microsoft.com/office/drawing/2014/main" id="{34C65DCF-7410-EA43-AC93-C3CB0EC22EF2}"/>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7642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Option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B4ACCA3-BBEA-7A47-B4DB-F3B4A5D9ADE2}"/>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2" name="Title 1"/>
          <p:cNvSpPr>
            <a:spLocks noGrp="1"/>
          </p:cNvSpPr>
          <p:nvPr>
            <p:ph type="ctrTitle"/>
          </p:nvPr>
        </p:nvSpPr>
        <p:spPr>
          <a:xfrm>
            <a:off x="1531435" y="1532587"/>
            <a:ext cx="8995316" cy="1905844"/>
          </a:xfrm>
          <a:effectLst/>
        </p:spPr>
        <p:txBody>
          <a:bodyPr anchor="b">
            <a:normAutofit/>
          </a:bodyPr>
          <a:lstStyle>
            <a:lvl1pPr>
              <a:defRPr sz="3600" b="1" i="0">
                <a:solidFill>
                  <a:schemeClr val="tx1"/>
                </a:solidFill>
                <a:latin typeface="Arial Black" panose="020B0604020202020204" pitchFamily="34" charset="0"/>
                <a:cs typeface="Arial Black"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31433" y="3781338"/>
            <a:ext cx="8995318" cy="958087"/>
          </a:xfrm>
        </p:spPr>
        <p:txBody>
          <a:bodyPr anchor="t">
            <a:normAutofit/>
          </a:bodyPr>
          <a:lstStyle>
            <a:lvl1pPr marL="0" indent="0" algn="l">
              <a:buNone/>
              <a:defRPr lang="en-US" sz="2400" b="0" i="1" dirty="0">
                <a:latin typeface="Georgia" panose="02040502050405020303"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8778F2C2-3E16-F242-B1F7-2F2256FC27A7}"/>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4168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4" name="Title 3">
            <a:extLst>
              <a:ext uri="{FF2B5EF4-FFF2-40B4-BE49-F238E27FC236}">
                <a16:creationId xmlns:a16="http://schemas.microsoft.com/office/drawing/2014/main" id="{913E4447-F213-B24B-BFB4-A923F594687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9" name="Content Placeholder 8">
            <a:extLst>
              <a:ext uri="{FF2B5EF4-FFF2-40B4-BE49-F238E27FC236}">
                <a16:creationId xmlns:a16="http://schemas.microsoft.com/office/drawing/2014/main" id="{9DF3AEC8-3B7C-8F49-9813-87F623725C75}"/>
              </a:ext>
            </a:extLst>
          </p:cNvPr>
          <p:cNvSpPr>
            <a:spLocks noGrp="1"/>
          </p:cNvSpPr>
          <p:nvPr>
            <p:ph sz="quarter" idx="12"/>
          </p:nvPr>
        </p:nvSpPr>
        <p:spPr>
          <a:xfrm>
            <a:off x="1249363" y="3112278"/>
            <a:ext cx="9692746" cy="2988485"/>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12" name="Text Placeholder 2">
            <a:extLst>
              <a:ext uri="{FF2B5EF4-FFF2-40B4-BE49-F238E27FC236}">
                <a16:creationId xmlns:a16="http://schemas.microsoft.com/office/drawing/2014/main" id="{D1EAE715-A7B6-624C-867B-0AB81A471089}"/>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Slide Number Placeholder 5">
            <a:extLst>
              <a:ext uri="{FF2B5EF4-FFF2-40B4-BE49-F238E27FC236}">
                <a16:creationId xmlns:a16="http://schemas.microsoft.com/office/drawing/2014/main" id="{3E125335-3DC9-A14E-A9F1-8B5238D952C5}"/>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606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5" name="Text Placeholder 2">
            <a:extLst>
              <a:ext uri="{FF2B5EF4-FFF2-40B4-BE49-F238E27FC236}">
                <a16:creationId xmlns:a16="http://schemas.microsoft.com/office/drawing/2014/main" id="{5F153F51-FD1B-5A41-9E80-30C8173E09E0}"/>
              </a:ext>
            </a:extLst>
          </p:cNvPr>
          <p:cNvSpPr>
            <a:spLocks noGrp="1"/>
          </p:cNvSpPr>
          <p:nvPr>
            <p:ph type="body" idx="11"/>
          </p:nvPr>
        </p:nvSpPr>
        <p:spPr>
          <a:xfrm>
            <a:off x="1248834" y="2423674"/>
            <a:ext cx="9693275" cy="461665"/>
          </a:xfrm>
        </p:spPr>
        <p:txBody>
          <a:bodyPr wrap="square" anchor="b" anchorCtr="0">
            <a:spAutoFit/>
          </a:bodyPr>
          <a:lstStyle>
            <a:lvl1pPr marL="0" indent="0">
              <a:buNone/>
              <a:defRPr lang="en-US" sz="2400" b="0" i="1">
                <a:latin typeface="Georgia" panose="02040502050405020303" pitchFamily="18"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tle 3">
            <a:extLst>
              <a:ext uri="{FF2B5EF4-FFF2-40B4-BE49-F238E27FC236}">
                <a16:creationId xmlns:a16="http://schemas.microsoft.com/office/drawing/2014/main" id="{A409C5C6-4EBF-1A43-A161-86CF6E07EC2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7" name="Content Placeholder 8">
            <a:extLst>
              <a:ext uri="{FF2B5EF4-FFF2-40B4-BE49-F238E27FC236}">
                <a16:creationId xmlns:a16="http://schemas.microsoft.com/office/drawing/2014/main" id="{3143AE76-A819-7A46-BDDD-C4EC50521FF4}"/>
              </a:ext>
            </a:extLst>
          </p:cNvPr>
          <p:cNvSpPr>
            <a:spLocks noGrp="1"/>
          </p:cNvSpPr>
          <p:nvPr>
            <p:ph sz="quarter" idx="12"/>
          </p:nvPr>
        </p:nvSpPr>
        <p:spPr>
          <a:xfrm>
            <a:off x="1249363" y="3112278"/>
            <a:ext cx="9692746" cy="2988485"/>
          </a:xfrm>
        </p:spPr>
        <p:txBody>
          <a:bodyPr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a:extLst>
              <a:ext uri="{FF2B5EF4-FFF2-40B4-BE49-F238E27FC236}">
                <a16:creationId xmlns:a16="http://schemas.microsoft.com/office/drawing/2014/main" id="{02981F43-69D9-E143-916C-277D7106C63D}"/>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8912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ubtitle, Lis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1E9EB63-7514-0D4C-ABA4-11A871F7068F}"/>
              </a:ext>
            </a:extLst>
          </p:cNvPr>
          <p:cNvPicPr>
            <a:picLocks noChangeAspect="1"/>
          </p:cNvPicPr>
          <p:nvPr userDrawn="1"/>
        </p:nvPicPr>
        <p:blipFill>
          <a:blip r:embed="rId2"/>
          <a:stretch>
            <a:fillRect/>
          </a:stretch>
        </p:blipFill>
        <p:spPr>
          <a:xfrm>
            <a:off x="8971491" y="-847"/>
            <a:ext cx="3220509" cy="2407154"/>
          </a:xfrm>
          <a:prstGeom prst="rect">
            <a:avLst/>
          </a:prstGeom>
        </p:spPr>
      </p:pic>
      <p:sp>
        <p:nvSpPr>
          <p:cNvPr id="6" name="Title 3">
            <a:extLst>
              <a:ext uri="{FF2B5EF4-FFF2-40B4-BE49-F238E27FC236}">
                <a16:creationId xmlns:a16="http://schemas.microsoft.com/office/drawing/2014/main" id="{A409C5C6-4EBF-1A43-A161-86CF6E07EC28}"/>
              </a:ext>
            </a:extLst>
          </p:cNvPr>
          <p:cNvSpPr>
            <a:spLocks noGrp="1"/>
          </p:cNvSpPr>
          <p:nvPr>
            <p:ph type="title"/>
          </p:nvPr>
        </p:nvSpPr>
        <p:spPr>
          <a:xfrm>
            <a:off x="1249362" y="705124"/>
            <a:ext cx="9692747" cy="1189554"/>
          </a:xfrm>
        </p:spPr>
        <p:txBody>
          <a:bodyPr/>
          <a:lstStyle/>
          <a:p>
            <a:r>
              <a:rPr lang="en-US"/>
              <a:t>Click to edit Master title style</a:t>
            </a:r>
            <a:endParaRPr lang="en-US" dirty="0"/>
          </a:p>
        </p:txBody>
      </p:sp>
      <p:sp>
        <p:nvSpPr>
          <p:cNvPr id="7" name="Content Placeholder 8">
            <a:extLst>
              <a:ext uri="{FF2B5EF4-FFF2-40B4-BE49-F238E27FC236}">
                <a16:creationId xmlns:a16="http://schemas.microsoft.com/office/drawing/2014/main" id="{3143AE76-A819-7A46-BDDD-C4EC50521FF4}"/>
              </a:ext>
            </a:extLst>
          </p:cNvPr>
          <p:cNvSpPr>
            <a:spLocks noGrp="1"/>
          </p:cNvSpPr>
          <p:nvPr>
            <p:ph sz="quarter" idx="12"/>
          </p:nvPr>
        </p:nvSpPr>
        <p:spPr>
          <a:xfrm>
            <a:off x="1249363" y="2423674"/>
            <a:ext cx="9692746" cy="2988485"/>
          </a:xfrm>
        </p:spPr>
        <p:txBody>
          <a:bodyPr anchor="t" anchorCtr="0"/>
          <a:lstStyle>
            <a:lvl1pPr marL="0" indent="0">
              <a:buFontTx/>
              <a:buNone/>
              <a:defRPr/>
            </a:lvl1pPr>
            <a:lvl2pPr marL="324000" indent="0">
              <a:buFontTx/>
              <a:buNone/>
              <a:defRPr/>
            </a:lvl2pPr>
            <a:lvl3pPr marL="630000" indent="0">
              <a:buFontTx/>
              <a:buNone/>
              <a:defRPr/>
            </a:lvl3pPr>
            <a:lvl4pPr marL="1008000" indent="0">
              <a:buFontTx/>
              <a:buNone/>
              <a:defRPr/>
            </a:lvl4pPr>
            <a:lvl5pPr marL="1368000" indent="0">
              <a:buFontTx/>
              <a:buNone/>
              <a:defRPr/>
            </a:lvl5pPr>
          </a:lstStyle>
          <a:p>
            <a:pPr lvl="0"/>
            <a:r>
              <a:rPr lang="en-US"/>
              <a:t>Edit Master text styles</a:t>
            </a:r>
          </a:p>
        </p:txBody>
      </p:sp>
      <p:sp>
        <p:nvSpPr>
          <p:cNvPr id="5" name="Slide Number Placeholder 5">
            <a:extLst>
              <a:ext uri="{FF2B5EF4-FFF2-40B4-BE49-F238E27FC236}">
                <a16:creationId xmlns:a16="http://schemas.microsoft.com/office/drawing/2014/main" id="{EAD56F34-CAC7-CD40-BC8D-91E938D87DB7}"/>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28298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816873"/>
          </a:xfrm>
          <a:prstGeom prst="rect">
            <a:avLst/>
          </a:prstGeom>
        </p:spPr>
        <p:txBody>
          <a:bodyPr vert="horz" lIns="91440" tIns="45720" rIns="91440" bIns="45720" rtlCol="0" anchor="t" anchorCtr="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58ECCDB-9DA9-FC4F-B714-C3F8B8FAED70}"/>
              </a:ext>
            </a:extLst>
          </p:cNvPr>
          <p:cNvSpPr>
            <a:spLocks noGrp="1"/>
          </p:cNvSpPr>
          <p:nvPr>
            <p:ph type="sldNum" sz="quarter" idx="4"/>
          </p:nvPr>
        </p:nvSpPr>
        <p:spPr>
          <a:xfrm>
            <a:off x="10927469" y="6173566"/>
            <a:ext cx="683339" cy="365125"/>
          </a:xfrm>
          <a:prstGeom prst="rect">
            <a:avLst/>
          </a:prstGeom>
        </p:spPr>
        <p:txBody>
          <a:bodyPr vert="horz" lIns="91440" tIns="45720" rIns="91440" bIns="45720" rtlCol="0" anchor="ctr"/>
          <a:lstStyle>
            <a:lvl1pPr algn="r">
              <a:defRPr sz="900" b="0" i="0">
                <a:solidFill>
                  <a:schemeClr val="tx1"/>
                </a:solidFill>
                <a:latin typeface="Arial" panose="020B0604020202020204" pitchFamily="34" charset="0"/>
                <a:cs typeface="Arial" panose="020B0604020202020204" pitchFamily="34"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8084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95" r:id="rId6"/>
    <p:sldLayoutId id="2147483681" r:id="rId7"/>
    <p:sldLayoutId id="2147483696" r:id="rId8"/>
    <p:sldLayoutId id="2147483712" r:id="rId9"/>
    <p:sldLayoutId id="2147483683" r:id="rId10"/>
    <p:sldLayoutId id="2147483702" r:id="rId11"/>
    <p:sldLayoutId id="2147483684" r:id="rId12"/>
    <p:sldLayoutId id="2147483703" r:id="rId13"/>
    <p:sldLayoutId id="2147483704" r:id="rId14"/>
    <p:sldLayoutId id="2147483701" r:id="rId15"/>
    <p:sldLayoutId id="2147483705" r:id="rId16"/>
    <p:sldLayoutId id="2147483687" r:id="rId17"/>
    <p:sldLayoutId id="2147483706" r:id="rId18"/>
    <p:sldLayoutId id="2147483688" r:id="rId19"/>
    <p:sldLayoutId id="2147483707" r:id="rId20"/>
    <p:sldLayoutId id="2147483689" r:id="rId21"/>
    <p:sldLayoutId id="2147483697" r:id="rId22"/>
    <p:sldLayoutId id="2147483709" r:id="rId23"/>
    <p:sldLayoutId id="2147483708" r:id="rId24"/>
    <p:sldLayoutId id="2147483698" r:id="rId25"/>
    <p:sldLayoutId id="2147483710" r:id="rId26"/>
    <p:sldLayoutId id="2147483692" r:id="rId27"/>
    <p:sldLayoutId id="2147483699" r:id="rId28"/>
    <p:sldLayoutId id="2147483711" r:id="rId29"/>
    <p:sldLayoutId id="2147483694" r:id="rId30"/>
    <p:sldLayoutId id="2147483700" r:id="rId31"/>
    <p:sldLayoutId id="2147483693" r:id="rId32"/>
  </p:sldLayoutIdLst>
  <p:hf hdr="0" ftr="0" dt="0"/>
  <p:txStyles>
    <p:titleStyle>
      <a:lvl1pPr algn="l" defTabSz="457200" rtl="0" eaLnBrk="1" latinLnBrk="0" hangingPunct="1">
        <a:spcBef>
          <a:spcPct val="0"/>
        </a:spcBef>
        <a:buNone/>
        <a:defRPr lang="en-US" sz="3600" b="1" i="0" kern="1200" cap="all" dirty="0">
          <a:solidFill>
            <a:schemeClr val="tx1"/>
          </a:solidFill>
          <a:latin typeface="Arial Black" panose="020B0604020202020204" pitchFamily="34" charset="0"/>
          <a:ea typeface="+mj-ea"/>
          <a:cs typeface="Arial Black"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5"/>
        </a:buClr>
        <a:buSzPct val="100000"/>
        <a:buFontTx/>
        <a:buBlip>
          <a:blip r:embed="rId34"/>
        </a:buBlip>
        <a:defRPr sz="2000" b="0" i="0" kern="1200">
          <a:solidFill>
            <a:schemeClr val="tx1"/>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5"/>
        </a:buClr>
        <a:buSzPct val="100000"/>
        <a:buFontTx/>
        <a:buBlip>
          <a:blip r:embed="rId34"/>
        </a:buBlip>
        <a:defRPr sz="2000" b="0" i="1" kern="1200">
          <a:solidFill>
            <a:schemeClr val="tx1"/>
          </a:solidFill>
          <a:latin typeface="Georgia" panose="02040502050405020303" pitchFamily="18"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5"/>
        </a:buClr>
        <a:buSzPct val="100000"/>
        <a:buFontTx/>
        <a:buBlip>
          <a:blip r:embed="rId34"/>
        </a:buBlip>
        <a:defRPr sz="1400" b="1" i="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5"/>
        </a:buClr>
        <a:buSzPct val="100000"/>
        <a:buFontTx/>
        <a:buBlip>
          <a:blip r:embed="rId34"/>
        </a:buBlip>
        <a:defRPr sz="1200" b="0" i="0" kern="1200">
          <a:solidFill>
            <a:schemeClr val="tx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5"/>
        </a:buClr>
        <a:buSzPct val="100000"/>
        <a:buFontTx/>
        <a:buBlip>
          <a:blip r:embed="rId34"/>
        </a:buBlip>
        <a:defRPr sz="1200" b="1" i="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9.xml"/><Relationship Id="rId5" Type="http://schemas.openxmlformats.org/officeDocument/2006/relationships/image" Target="../media/image9.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virginiawestern.edu/wp-content/uploads/2021/06/RadiationOncologyChecklist.pdf" TargetMode="External"/><Relationship Id="rId2" Type="http://schemas.openxmlformats.org/officeDocument/2006/relationships/hyperlink" Target="http://www.virginiawestern.edu/wp-content/uploads/2021/01/RadiationOncologyOverview.pdf"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www.virginiawestern.edu/about/legal-and-policies/policies/student-affairs/i-30"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virginiawestern.edu/academics/health-professions/radiation-oncology/essential-functions"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virginiawestern.edu/academics/health-professions/radiation-oncology/appl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www.nvcc.edu/student-resources/advising/navigate.html"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_ZKlQ43BNjs" TargetMode="Externa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www.virginiawestern.edu/academics/health-professions/radiation-oncology/cost"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www.nvcc.edu/admissions/tuition/payment-plan.html" TargetMode="External"/><Relationship Id="rId2" Type="http://schemas.openxmlformats.org/officeDocument/2006/relationships/hyperlink" Target="https://www.nvcc.edu/academics/calendar/index.html"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www.arrt.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www.odu.edu/academics/programs/undergraduate/health-services-administration" TargetMode="External"/><Relationship Id="rId2" Type="http://schemas.openxmlformats.org/officeDocument/2006/relationships/hyperlink" Target="http://www.arrt.org/pages/earn-arrt-credentials/credential-options/radiation-therapy"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hyperlink" Target="mailto:rperdue@virginiawestern.edu" TargetMode="External"/><Relationship Id="rId2" Type="http://schemas.openxmlformats.org/officeDocument/2006/relationships/hyperlink" Target="mailto:healthprofessions@virginiawestern.edu" TargetMode="Externa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www.virginiawestern.edu/academics/health-professions/radiation-oncology/faq" TargetMode="External"/><Relationship Id="rId4" Type="http://schemas.openxmlformats.org/officeDocument/2006/relationships/hyperlink" Target="mailto:mbush@nvcc.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jrcert.org/programs/northern-virginia-community-college/" TargetMode="External"/><Relationship Id="rId2" Type="http://schemas.openxmlformats.org/officeDocument/2006/relationships/hyperlink" Target="mailto:mail@jrcert.org"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hyperlink" Target="http://www.virginiawestern.edu/academics/health-professions/radiation-oncology" TargetMode="External"/><Relationship Id="rId4" Type="http://schemas.openxmlformats.org/officeDocument/2006/relationships/hyperlink" Target="http://www.jrcert.org/programs/virginia-western-community-college-2/"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bls.gov/"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virginiawestern.edu/academic-calendar" TargetMode="External"/><Relationship Id="rId2" Type="http://schemas.openxmlformats.org/officeDocument/2006/relationships/hyperlink" Target="http://www.virginiawestern.edu/"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nvcc.edu/academics/calendar" TargetMode="External"/><Relationship Id="rId2" Type="http://schemas.openxmlformats.org/officeDocument/2006/relationships/hyperlink" Target="http://www.nvcc.edu/"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virginiawestern.edu/classes" TargetMode="External"/><Relationship Id="rId2" Type="http://schemas.openxmlformats.org/officeDocument/2006/relationships/hyperlink" Target="http://www.nvcc.edu/admissions/register" TargetMode="External"/><Relationship Id="rId1" Type="http://schemas.openxmlformats.org/officeDocument/2006/relationships/slideLayout" Target="../slideLayouts/slideLayout7.xml"/><Relationship Id="rId5" Type="http://schemas.openxmlformats.org/officeDocument/2006/relationships/hyperlink" Target="http://www.nvcc.edu/admissions/dual-enrollment" TargetMode="External"/><Relationship Id="rId4" Type="http://schemas.openxmlformats.org/officeDocument/2006/relationships/hyperlink" Target="http://www.nvcc.edu/academics/schedu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8514-4961-ED47-91C7-2207C2959A85}"/>
              </a:ext>
            </a:extLst>
          </p:cNvPr>
          <p:cNvSpPr>
            <a:spLocks noGrp="1"/>
          </p:cNvSpPr>
          <p:nvPr>
            <p:ph type="ctrTitle"/>
          </p:nvPr>
        </p:nvSpPr>
        <p:spPr>
          <a:xfrm>
            <a:off x="602676" y="1308652"/>
            <a:ext cx="8103292" cy="1228163"/>
          </a:xfrm>
        </p:spPr>
        <p:txBody>
          <a:bodyPr anchor="b">
            <a:normAutofit/>
          </a:bodyPr>
          <a:lstStyle/>
          <a:p>
            <a:r>
              <a:rPr lang="en-US" dirty="0"/>
              <a:t>RADIATION ONCOLOGY </a:t>
            </a:r>
            <a:br>
              <a:rPr lang="en-US" dirty="0"/>
            </a:br>
            <a:r>
              <a:rPr lang="en-US" dirty="0"/>
              <a:t>information session</a:t>
            </a:r>
          </a:p>
        </p:txBody>
      </p:sp>
      <p:pic>
        <p:nvPicPr>
          <p:cNvPr id="10" name="Picture 9" descr="Northern Virginia Community College logo">
            <a:extLst>
              <a:ext uri="{FF2B5EF4-FFF2-40B4-BE49-F238E27FC236}">
                <a16:creationId xmlns:a16="http://schemas.microsoft.com/office/drawing/2014/main" id="{B9ED2068-6E62-43EB-8DFB-480C76453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200" y="571659"/>
            <a:ext cx="3866030" cy="527085"/>
          </a:xfrm>
          <a:prstGeom prst="rect">
            <a:avLst/>
          </a:prstGeom>
        </p:spPr>
      </p:pic>
      <p:pic>
        <p:nvPicPr>
          <p:cNvPr id="8" name="Picture 7" descr="Image of a linear accelerator (LINAC)">
            <a:extLst>
              <a:ext uri="{FF2B5EF4-FFF2-40B4-BE49-F238E27FC236}">
                <a16:creationId xmlns:a16="http://schemas.microsoft.com/office/drawing/2014/main" id="{3C4E91F5-6C7E-9EB5-04B7-04266E7F3740}"/>
              </a:ext>
            </a:extLst>
          </p:cNvPr>
          <p:cNvPicPr>
            <a:picLocks noChangeAspect="1"/>
          </p:cNvPicPr>
          <p:nvPr/>
        </p:nvPicPr>
        <p:blipFill>
          <a:blip r:embed="rId3"/>
          <a:srcRect l="874" r="17566" b="3"/>
          <a:stretch>
            <a:fillRect/>
          </a:stretch>
        </p:blipFill>
        <p:spPr>
          <a:xfrm>
            <a:off x="722200" y="2745703"/>
            <a:ext cx="3493706" cy="3084100"/>
          </a:xfrm>
          <a:prstGeom prst="rect">
            <a:avLst/>
          </a:prstGeom>
          <a:noFill/>
          <a:ln w="3175">
            <a:solidFill>
              <a:schemeClr val="tx1"/>
            </a:solidFill>
          </a:ln>
        </p:spPr>
      </p:pic>
      <p:sp>
        <p:nvSpPr>
          <p:cNvPr id="6" name="Text Placeholder 1">
            <a:extLst>
              <a:ext uri="{FF2B5EF4-FFF2-40B4-BE49-F238E27FC236}">
                <a16:creationId xmlns:a16="http://schemas.microsoft.com/office/drawing/2014/main" id="{633CC59E-2C06-D95A-0945-994F9EBC11CA}"/>
              </a:ext>
            </a:extLst>
          </p:cNvPr>
          <p:cNvSpPr txBox="1">
            <a:spLocks/>
          </p:cNvSpPr>
          <p:nvPr/>
        </p:nvSpPr>
        <p:spPr>
          <a:xfrm>
            <a:off x="668819" y="5889442"/>
            <a:ext cx="3493706" cy="307777"/>
          </a:xfrm>
          <a:prstGeom prst="rect">
            <a:avLst/>
          </a:prstGeom>
        </p:spPr>
        <p:txBody>
          <a:bodyPr/>
          <a:lstStyle>
            <a:lvl1pPr marL="306000" indent="-306000" algn="l" defTabSz="457200" rtl="0" eaLnBrk="1" latinLnBrk="0" hangingPunct="1">
              <a:spcBef>
                <a:spcPct val="20000"/>
              </a:spcBef>
              <a:spcAft>
                <a:spcPts val="600"/>
              </a:spcAft>
              <a:buClr>
                <a:schemeClr val="accent5"/>
              </a:buClr>
              <a:buSzPct val="100000"/>
              <a:buFontTx/>
              <a:buBlip>
                <a:blip r:embed="rId4"/>
              </a:buBlip>
              <a:defRPr sz="2000" b="0" i="0" kern="1200">
                <a:solidFill>
                  <a:schemeClr val="tx1"/>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5"/>
              </a:buClr>
              <a:buSzPct val="100000"/>
              <a:buFontTx/>
              <a:buBlip>
                <a:blip r:embed="rId4"/>
              </a:buBlip>
              <a:defRPr sz="2000" b="0" i="1" kern="1200">
                <a:solidFill>
                  <a:schemeClr val="tx1"/>
                </a:solidFill>
                <a:latin typeface="Georgia" panose="02040502050405020303" pitchFamily="18"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5"/>
              </a:buClr>
              <a:buSzPct val="100000"/>
              <a:buFontTx/>
              <a:buBlip>
                <a:blip r:embed="rId4"/>
              </a:buBlip>
              <a:defRPr sz="1400" b="1" i="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5"/>
              </a:buClr>
              <a:buSzPct val="100000"/>
              <a:buFontTx/>
              <a:buBlip>
                <a:blip r:embed="rId4"/>
              </a:buBlip>
              <a:defRPr sz="1200" b="0" i="0" kern="1200">
                <a:solidFill>
                  <a:schemeClr val="tx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5"/>
              </a:buClr>
              <a:buSzPct val="100000"/>
              <a:buFontTx/>
              <a:buBlip>
                <a:blip r:embed="rId4"/>
              </a:buBlip>
              <a:defRPr sz="1200" b="1" i="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1400" i="1" dirty="0"/>
              <a:t>Linear accelerator (LINAC)</a:t>
            </a:r>
          </a:p>
        </p:txBody>
      </p:sp>
      <p:pic>
        <p:nvPicPr>
          <p:cNvPr id="9" name="Picture 8" descr="Image of a virtual linear accelerator">
            <a:extLst>
              <a:ext uri="{FF2B5EF4-FFF2-40B4-BE49-F238E27FC236}">
                <a16:creationId xmlns:a16="http://schemas.microsoft.com/office/drawing/2014/main" id="{C0EBAFE2-B1E5-7190-9E59-3AC802996393}"/>
              </a:ext>
            </a:extLst>
          </p:cNvPr>
          <p:cNvPicPr>
            <a:picLocks noChangeAspect="1"/>
          </p:cNvPicPr>
          <p:nvPr/>
        </p:nvPicPr>
        <p:blipFill>
          <a:blip r:embed="rId5" cstate="print">
            <a:extLst>
              <a:ext uri="{28A0092B-C50C-407E-A947-70E740481C1C}">
                <a14:useLocalDpi xmlns:a14="http://schemas.microsoft.com/office/drawing/2010/main" val="0"/>
              </a:ext>
            </a:extLst>
          </a:blip>
          <a:srcRect l="20136" r="4" b="4"/>
          <a:stretch>
            <a:fillRect/>
          </a:stretch>
        </p:blipFill>
        <p:spPr>
          <a:xfrm>
            <a:off x="4709186" y="2737579"/>
            <a:ext cx="3493706" cy="3084101"/>
          </a:xfrm>
          <a:prstGeom prst="rect">
            <a:avLst/>
          </a:prstGeom>
          <a:noFill/>
          <a:ln w="3175">
            <a:solidFill>
              <a:schemeClr val="tx1"/>
            </a:solidFill>
          </a:ln>
        </p:spPr>
      </p:pic>
      <p:sp>
        <p:nvSpPr>
          <p:cNvPr id="7" name="Rectangle 6">
            <a:extLst>
              <a:ext uri="{FF2B5EF4-FFF2-40B4-BE49-F238E27FC236}">
                <a16:creationId xmlns:a16="http://schemas.microsoft.com/office/drawing/2014/main" id="{570680D2-A101-0AEB-5FF5-BA6584710A76}"/>
              </a:ext>
            </a:extLst>
          </p:cNvPr>
          <p:cNvSpPr/>
          <p:nvPr/>
        </p:nvSpPr>
        <p:spPr>
          <a:xfrm>
            <a:off x="4654322" y="5827887"/>
            <a:ext cx="3493706" cy="369332"/>
          </a:xfrm>
          <a:prstGeom prst="rect">
            <a:avLst/>
          </a:prstGeom>
        </p:spPr>
        <p:txBody>
          <a:bodyPr vert="horz" lIns="91440" tIns="45720" rIns="91440" bIns="45720" rtlCol="0" anchor="b" anchorCtr="0">
            <a:normAutofit/>
          </a:bodyPr>
          <a:lstStyle/>
          <a:p>
            <a:pPr defTabSz="342900">
              <a:spcBef>
                <a:spcPct val="20000"/>
              </a:spcBef>
              <a:spcAft>
                <a:spcPts val="450"/>
              </a:spcAft>
              <a:buClr>
                <a:schemeClr val="accent5"/>
              </a:buClr>
              <a:buSzPct val="100000"/>
              <a:defRPr/>
            </a:pPr>
            <a:r>
              <a:rPr lang="en-US" sz="1400" b="0" i="1" kern="1200" dirty="0">
                <a:latin typeface="Arial" panose="020B0604020202020204" pitchFamily="34" charset="0"/>
                <a:cs typeface="Arial" panose="020B0604020202020204" pitchFamily="34" charset="0"/>
              </a:rPr>
              <a:t>Virtual linear accelerator</a:t>
            </a:r>
          </a:p>
        </p:txBody>
      </p:sp>
      <p:sp>
        <p:nvSpPr>
          <p:cNvPr id="11" name="TextBox 10">
            <a:extLst>
              <a:ext uri="{FF2B5EF4-FFF2-40B4-BE49-F238E27FC236}">
                <a16:creationId xmlns:a16="http://schemas.microsoft.com/office/drawing/2014/main" id="{DFE29A4F-95E3-E06F-931F-F26AF187B632}"/>
              </a:ext>
            </a:extLst>
          </p:cNvPr>
          <p:cNvSpPr txBox="1"/>
          <p:nvPr/>
        </p:nvSpPr>
        <p:spPr>
          <a:xfrm>
            <a:off x="8544669" y="3500954"/>
            <a:ext cx="3055351" cy="778675"/>
          </a:xfrm>
          <a:prstGeom prst="rect">
            <a:avLst/>
          </a:prstGeom>
          <a:noFill/>
        </p:spPr>
        <p:txBody>
          <a:bodyPr wrap="square">
            <a:spAutoFit/>
          </a:bodyPr>
          <a:lstStyle/>
          <a:p>
            <a:pPr defTabSz="342900">
              <a:lnSpc>
                <a:spcPct val="90000"/>
              </a:lnSpc>
              <a:spcBef>
                <a:spcPct val="0"/>
              </a:spcBef>
              <a:spcAft>
                <a:spcPts val="600"/>
              </a:spcAft>
              <a:defRPr/>
            </a:pPr>
            <a:r>
              <a:rPr lang="en-US" sz="2200" i="0" kern="1200" dirty="0">
                <a:latin typeface="Arial Black" panose="020B0604020202020204" pitchFamily="34" charset="0"/>
                <a:ea typeface="+mj-ea"/>
                <a:cs typeface="Arial Black" panose="020B0604020202020204" pitchFamily="34" charset="0"/>
              </a:rPr>
              <a:t>VWCC AND NOVA </a:t>
            </a:r>
          </a:p>
          <a:p>
            <a:pPr defTabSz="342900">
              <a:lnSpc>
                <a:spcPct val="90000"/>
              </a:lnSpc>
              <a:spcBef>
                <a:spcPct val="0"/>
              </a:spcBef>
              <a:spcAft>
                <a:spcPts val="600"/>
              </a:spcAft>
              <a:defRPr/>
            </a:pPr>
            <a:r>
              <a:rPr lang="en-US" sz="2200" i="0" kern="1200" dirty="0">
                <a:latin typeface="Arial Black" panose="020B0604020202020204" pitchFamily="34" charset="0"/>
                <a:ea typeface="+mj-ea"/>
                <a:cs typeface="Arial Black" panose="020B0604020202020204" pitchFamily="34" charset="0"/>
              </a:rPr>
              <a:t>JOINT VENTURE</a:t>
            </a:r>
          </a:p>
        </p:txBody>
      </p:sp>
      <p:sp>
        <p:nvSpPr>
          <p:cNvPr id="3" name="TextBox 2">
            <a:extLst>
              <a:ext uri="{FF2B5EF4-FFF2-40B4-BE49-F238E27FC236}">
                <a16:creationId xmlns:a16="http://schemas.microsoft.com/office/drawing/2014/main" id="{ED6A7A62-E7DE-C0E2-12E9-46969B7B6732}"/>
              </a:ext>
            </a:extLst>
          </p:cNvPr>
          <p:cNvSpPr txBox="1"/>
          <p:nvPr/>
        </p:nvSpPr>
        <p:spPr>
          <a:xfrm>
            <a:off x="8678242" y="5602766"/>
            <a:ext cx="2679646" cy="307777"/>
          </a:xfrm>
          <a:prstGeom prst="rect">
            <a:avLst/>
          </a:prstGeom>
          <a:noFill/>
        </p:spPr>
        <p:txBody>
          <a:bodyPr wrap="square" rtlCol="0">
            <a:spAutoFit/>
          </a:bodyPr>
          <a:lstStyle/>
          <a:p>
            <a:pPr algn="l"/>
            <a:r>
              <a:rPr lang="en-US" sz="1400" b="0" i="1" dirty="0">
                <a:latin typeface="Arial" panose="020B0604020202020204" pitchFamily="34" charset="0"/>
                <a:cs typeface="Arial" panose="020B0604020202020204" pitchFamily="34" charset="0"/>
              </a:rPr>
              <a:t>Last Updated September 2025</a:t>
            </a:r>
          </a:p>
        </p:txBody>
      </p:sp>
      <p:sp>
        <p:nvSpPr>
          <p:cNvPr id="4" name="Slide Number Placeholder 3">
            <a:extLst>
              <a:ext uri="{FF2B5EF4-FFF2-40B4-BE49-F238E27FC236}">
                <a16:creationId xmlns:a16="http://schemas.microsoft.com/office/drawing/2014/main" id="{C477F7AF-D121-3B41-BF8D-1D11B36A17F2}"/>
              </a:ext>
            </a:extLst>
          </p:cNvPr>
          <p:cNvSpPr>
            <a:spLocks noGrp="1"/>
          </p:cNvSpPr>
          <p:nvPr>
            <p:ph type="sldNum" sz="quarter" idx="4"/>
          </p:nvPr>
        </p:nvSpPr>
        <p:spPr>
          <a:xfrm>
            <a:off x="10927469" y="6173566"/>
            <a:ext cx="683339" cy="365125"/>
          </a:xfrm>
        </p:spPr>
        <p:txBody>
          <a:bodyPr anchor="ctr">
            <a:normAutofit/>
          </a:bodyPr>
          <a:lstStyle/>
          <a:p>
            <a:pPr>
              <a:spcAft>
                <a:spcPts val="600"/>
              </a:spcAft>
            </a:pPr>
            <a:fld id="{D57F1E4F-1CFF-5643-939E-217C01CDF565}" type="slidenum">
              <a:rPr lang="en-US" smtClean="0"/>
              <a:pPr>
                <a:spcAft>
                  <a:spcPts val="600"/>
                </a:spcAft>
              </a:pPr>
              <a:t>1</a:t>
            </a:fld>
            <a:endParaRPr lang="en-US"/>
          </a:p>
        </p:txBody>
      </p:sp>
    </p:spTree>
    <p:extLst>
      <p:ext uri="{BB962C8B-B14F-4D97-AF65-F5344CB8AC3E}">
        <p14:creationId xmlns:p14="http://schemas.microsoft.com/office/powerpoint/2010/main" val="3119223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40D2-2A8F-90D5-0622-237A1D9374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E47F1B-EBC8-D0CF-5192-3E6FC2C08951}"/>
              </a:ext>
            </a:extLst>
          </p:cNvPr>
          <p:cNvSpPr>
            <a:spLocks noGrp="1"/>
          </p:cNvSpPr>
          <p:nvPr>
            <p:ph type="title"/>
          </p:nvPr>
        </p:nvSpPr>
        <p:spPr>
          <a:xfrm>
            <a:off x="679526" y="705124"/>
            <a:ext cx="10058400" cy="1189554"/>
          </a:xfrm>
        </p:spPr>
        <p:txBody>
          <a:bodyPr/>
          <a:lstStyle/>
          <a:p>
            <a:r>
              <a:rPr lang="en-US" dirty="0"/>
              <a:t>pre-application requirements</a:t>
            </a:r>
          </a:p>
        </p:txBody>
      </p:sp>
      <p:sp>
        <p:nvSpPr>
          <p:cNvPr id="3" name="Content Placeholder 2">
            <a:extLst>
              <a:ext uri="{FF2B5EF4-FFF2-40B4-BE49-F238E27FC236}">
                <a16:creationId xmlns:a16="http://schemas.microsoft.com/office/drawing/2014/main" id="{9151CF89-1064-5DFD-A669-A789820BFCC6}"/>
              </a:ext>
            </a:extLst>
          </p:cNvPr>
          <p:cNvSpPr>
            <a:spLocks noGrp="1"/>
          </p:cNvSpPr>
          <p:nvPr>
            <p:ph sz="quarter" idx="12"/>
          </p:nvPr>
        </p:nvSpPr>
        <p:spPr>
          <a:xfrm>
            <a:off x="355153" y="2060836"/>
            <a:ext cx="9506024" cy="4376420"/>
          </a:xfrm>
        </p:spPr>
        <p:txBody>
          <a:bodyPr>
            <a:normAutofit/>
          </a:bodyPr>
          <a:lstStyle/>
          <a:p>
            <a:endParaRPr lang="en-US" sz="300" dirty="0"/>
          </a:p>
          <a:p>
            <a:pPr lvl="1"/>
            <a:r>
              <a:rPr lang="en-US" sz="1700" i="0" dirty="0">
                <a:latin typeface="Arial" panose="020B0604020202020204" pitchFamily="34" charset="0"/>
              </a:rPr>
              <a:t>Review the Radiation Oncology Overview and Application Checklists at the </a:t>
            </a:r>
            <a:br>
              <a:rPr lang="en-US" sz="1700" i="0" dirty="0">
                <a:latin typeface="Arial" panose="020B0604020202020204" pitchFamily="34" charset="0"/>
              </a:rPr>
            </a:br>
            <a:r>
              <a:rPr lang="en-US" sz="1700" i="0" dirty="0">
                <a:latin typeface="Arial" panose="020B0604020202020204" pitchFamily="34" charset="0"/>
              </a:rPr>
              <a:t>Virginia Western Radiation Oncology website for the most current list of requirements</a:t>
            </a:r>
            <a:r>
              <a:rPr lang="en-US" sz="1700" b="1" i="0" dirty="0">
                <a:solidFill>
                  <a:srgbClr val="006600"/>
                </a:solidFill>
                <a:latin typeface="Arial" panose="020B0604020202020204" pitchFamily="34" charset="0"/>
              </a:rPr>
              <a:t>.</a:t>
            </a:r>
            <a:br>
              <a:rPr lang="en-US" sz="1700" b="1" i="0" dirty="0">
                <a:latin typeface="Arial" panose="020B0604020202020204" pitchFamily="34" charset="0"/>
              </a:rPr>
            </a:br>
            <a:endParaRPr lang="en-US" sz="1700" b="1" i="0" dirty="0">
              <a:latin typeface="Arial" panose="020B0604020202020204" pitchFamily="34" charset="0"/>
            </a:endParaRPr>
          </a:p>
          <a:p>
            <a:pPr lvl="1"/>
            <a:r>
              <a:rPr lang="en-US" sz="1700" b="1" i="0" dirty="0">
                <a:latin typeface="Arial" panose="020B0604020202020204" pitchFamily="34" charset="0"/>
              </a:rPr>
              <a:t>Radiation Oncology Overview</a:t>
            </a:r>
            <a:br>
              <a:rPr lang="en-US" sz="1700" b="1" i="0" dirty="0">
                <a:latin typeface="Arial" panose="020B0604020202020204" pitchFamily="34" charset="0"/>
              </a:rPr>
            </a:br>
            <a:br>
              <a:rPr lang="en-US" sz="1700" b="1" i="0" dirty="0">
                <a:latin typeface="Arial" panose="020B0604020202020204" pitchFamily="34" charset="0"/>
              </a:rPr>
            </a:br>
            <a:r>
              <a:rPr lang="en-US" sz="1700" i="0" dirty="0">
                <a:solidFill>
                  <a:srgbClr val="006600"/>
                </a:solidFill>
                <a:latin typeface="Arial" panose="020B0604020202020204" pitchFamily="34" charset="0"/>
                <a:hlinkClick r:id="rId2" tooltip="Radiation Oncology Program Overview"/>
              </a:rPr>
              <a:t>www.virginiawestern.edu/wp-content/uploads/2021/01/RadiationOncologyOverview.pdf</a:t>
            </a:r>
            <a:endParaRPr lang="en-US" sz="1700" i="0" dirty="0">
              <a:solidFill>
                <a:srgbClr val="006600"/>
              </a:solidFill>
              <a:latin typeface="Arial" panose="020B0604020202020204" pitchFamily="34" charset="0"/>
            </a:endParaRPr>
          </a:p>
          <a:p>
            <a:pPr lvl="1"/>
            <a:endParaRPr lang="en-US" sz="1700" i="0" dirty="0">
              <a:solidFill>
                <a:srgbClr val="006600"/>
              </a:solidFill>
              <a:latin typeface="Arial" panose="020B0604020202020204" pitchFamily="34" charset="0"/>
            </a:endParaRPr>
          </a:p>
          <a:p>
            <a:pPr lvl="1"/>
            <a:r>
              <a:rPr lang="en-US" sz="1700" b="1" i="0" dirty="0">
                <a:latin typeface="Arial" panose="020B0604020202020204" pitchFamily="34" charset="0"/>
              </a:rPr>
              <a:t>Radiation Oncology Application Checklist</a:t>
            </a:r>
            <a:br>
              <a:rPr lang="en-US" sz="1700" b="1" i="0" dirty="0">
                <a:latin typeface="Arial" panose="020B0604020202020204" pitchFamily="34" charset="0"/>
              </a:rPr>
            </a:br>
            <a:br>
              <a:rPr lang="en-US" sz="1700" b="1" i="0" dirty="0">
                <a:latin typeface="Arial" panose="020B0604020202020204" pitchFamily="34" charset="0"/>
              </a:rPr>
            </a:br>
            <a:r>
              <a:rPr lang="en-US" sz="1700" i="0" dirty="0">
                <a:solidFill>
                  <a:srgbClr val="006600"/>
                </a:solidFill>
                <a:latin typeface="Arial" panose="020B0604020202020204" pitchFamily="34" charset="0"/>
                <a:hlinkClick r:id="rId3" tooltip="Radiation Oncology Application Checklist"/>
              </a:rPr>
              <a:t>www.virginiawestern.edu/wp-content/uploads/2021/06/RadiationOncologyChecklist.pdf</a:t>
            </a:r>
            <a:r>
              <a:rPr lang="en-US" sz="1700" i="0" dirty="0">
                <a:solidFill>
                  <a:srgbClr val="006600"/>
                </a:solidFill>
                <a:latin typeface="Arial" panose="020B0604020202020204" pitchFamily="34" charset="0"/>
              </a:rPr>
              <a:t>  </a:t>
            </a:r>
            <a:br>
              <a:rPr lang="en-US" sz="1100" b="1" i="0" dirty="0">
                <a:solidFill>
                  <a:srgbClr val="006600"/>
                </a:solidFill>
                <a:latin typeface="Arial" panose="020B0604020202020204" pitchFamily="34" charset="0"/>
              </a:rPr>
            </a:br>
            <a:endParaRPr lang="en-US" sz="1100" b="1" i="0" dirty="0">
              <a:solidFill>
                <a:srgbClr val="006600"/>
              </a:solidFill>
              <a:latin typeface="Arial" panose="020B0604020202020204" pitchFamily="34" charset="0"/>
            </a:endParaRPr>
          </a:p>
          <a:p>
            <a:pPr lvl="1"/>
            <a:endParaRPr lang="en-US" sz="1100" b="1" i="0" dirty="0">
              <a:solidFill>
                <a:srgbClr val="006600"/>
              </a:solidFill>
              <a:latin typeface="Arial" panose="020B0604020202020204" pitchFamily="34" charset="0"/>
            </a:endParaRPr>
          </a:p>
          <a:p>
            <a:pPr lvl="1"/>
            <a:endParaRPr lang="en-US" sz="1100" b="1" i="0" dirty="0">
              <a:solidFill>
                <a:srgbClr val="006600"/>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790A75AA-9195-5EC3-7AF7-14E9C7C9C3D4}"/>
              </a:ext>
            </a:extLst>
          </p:cNvPr>
          <p:cNvSpPr>
            <a:spLocks noGrp="1"/>
          </p:cNvSpPr>
          <p:nvPr>
            <p:ph type="sldNum" sz="quarter" idx="4"/>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371943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20512-D548-F6F1-331E-8B1D6E3CD2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853600-F4F7-383F-45D1-680D12CD8379}"/>
              </a:ext>
            </a:extLst>
          </p:cNvPr>
          <p:cNvSpPr>
            <a:spLocks noGrp="1"/>
          </p:cNvSpPr>
          <p:nvPr>
            <p:ph type="title"/>
          </p:nvPr>
        </p:nvSpPr>
        <p:spPr>
          <a:xfrm>
            <a:off x="265107" y="10758"/>
            <a:ext cx="10058400" cy="1189554"/>
          </a:xfrm>
        </p:spPr>
        <p:txBody>
          <a:bodyPr/>
          <a:lstStyle/>
          <a:p>
            <a:r>
              <a:rPr lang="en-US" dirty="0"/>
              <a:t>Transcript evaluation</a:t>
            </a:r>
          </a:p>
        </p:txBody>
      </p:sp>
      <p:sp>
        <p:nvSpPr>
          <p:cNvPr id="3" name="Content Placeholder 2">
            <a:extLst>
              <a:ext uri="{FF2B5EF4-FFF2-40B4-BE49-F238E27FC236}">
                <a16:creationId xmlns:a16="http://schemas.microsoft.com/office/drawing/2014/main" id="{A442542F-42A6-2152-2509-4AE08C75859A}"/>
              </a:ext>
            </a:extLst>
          </p:cNvPr>
          <p:cNvSpPr>
            <a:spLocks noGrp="1"/>
          </p:cNvSpPr>
          <p:nvPr>
            <p:ph sz="quarter" idx="12"/>
          </p:nvPr>
        </p:nvSpPr>
        <p:spPr>
          <a:xfrm>
            <a:off x="38709" y="1329579"/>
            <a:ext cx="11651267" cy="5304301"/>
          </a:xfrm>
        </p:spPr>
        <p:txBody>
          <a:bodyPr>
            <a:noAutofit/>
          </a:bodyPr>
          <a:lstStyle/>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Obtain official transcripts from all non-VCCS colleges attended (transcripts for VCCS colleges are not required) </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Obtain official high school transcripts (high school transcripts are required from all applicants, including those with college degrees)</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Request transcripts be sent to your home address, so you are aware when they are received</a:t>
            </a:r>
          </a:p>
          <a:p>
            <a:pPr marL="574675" lvl="1" indent="-285750" fontAlgn="auto">
              <a:lnSpc>
                <a:spcPct val="120000"/>
              </a:lnSpc>
              <a:buClrTx/>
              <a:buFont typeface="Arial" panose="020B0604020202020204" pitchFamily="34" charset="0"/>
              <a:buChar char="•"/>
            </a:pPr>
            <a:r>
              <a:rPr lang="en-US" sz="1300" b="1" i="0" dirty="0">
                <a:latin typeface="Arial" panose="020B0604020202020204" pitchFamily="34" charset="0"/>
              </a:rPr>
              <a:t>Do not open any envelope that contains transcripts </a:t>
            </a:r>
            <a:r>
              <a:rPr lang="en-US" sz="1300" i="0" dirty="0">
                <a:latin typeface="Arial" panose="020B0604020202020204" pitchFamily="34" charset="0"/>
              </a:rPr>
              <a:t>(opened transcripts are no longer “official” and will not be accepted)</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Electronic Transcripts (e-transcripts, Parchment, etc.) are acceptable. Select </a:t>
            </a:r>
            <a:r>
              <a:rPr lang="en-US" sz="1300" b="1" i="0" dirty="0">
                <a:latin typeface="Arial" panose="020B0604020202020204" pitchFamily="34" charset="0"/>
              </a:rPr>
              <a:t>allied health undergraduate </a:t>
            </a:r>
            <a:r>
              <a:rPr lang="en-US" sz="1300" i="0" dirty="0">
                <a:latin typeface="Arial" panose="020B0604020202020204" pitchFamily="34" charset="0"/>
              </a:rPr>
              <a:t>for parchment</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International transcripts must be evaluated by an approved organization (such as WES) before transfer credit can be determined. If you attended a foreign high school and cannot obtain a transcript, you may provide a written statement to explain why you are unable to provide it</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Mail all materials in one larger envelope directly to Pam Woody at Virginia Western Community College - Health Professions, 3091 Colonial Ave., Roanoke, VA 24015</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If any school refuses to issue "official" transcripts directly to you, please request they be sent directly to Pam Woody at Virginia Western Community College using the address above</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rPr>
              <a:t>Early applicants should remember that if you enroll in any courses at a non-VCCS school after your application is on file, you will be responsible for having “official” transcripts sent to VWCC directly after grades are posted by that institution. Have updated transcripts mailed to Pam Woody before the application deadline</a:t>
            </a:r>
          </a:p>
          <a:p>
            <a:pPr marL="574675" lvl="1" indent="-285750" fontAlgn="auto">
              <a:lnSpc>
                <a:spcPct val="120000"/>
              </a:lnSpc>
              <a:buClrTx/>
              <a:buFont typeface="Arial" panose="020B0604020202020204" pitchFamily="34" charset="0"/>
              <a:buChar char="•"/>
            </a:pPr>
            <a:r>
              <a:rPr lang="en-US" sz="1300" i="0" dirty="0">
                <a:latin typeface="Arial" panose="020B0604020202020204" pitchFamily="34" charset="0"/>
                <a:ea typeface="ＭＳ Ｐゴシック" charset="-128"/>
              </a:rPr>
              <a:t>Radiation Oncology courses are sequential and will take the same amount of time to complete even if some courses are transferred or taken early </a:t>
            </a:r>
            <a:endParaRPr lang="en-US" sz="1300" b="1" i="0" dirty="0">
              <a:solidFill>
                <a:srgbClr val="006600"/>
              </a:solidFill>
              <a:latin typeface="Arial" panose="020B0604020202020204" pitchFamily="34" charset="0"/>
            </a:endParaRPr>
          </a:p>
        </p:txBody>
      </p:sp>
      <p:sp>
        <p:nvSpPr>
          <p:cNvPr id="5" name="Slide Number Placeholder 4">
            <a:extLst>
              <a:ext uri="{FF2B5EF4-FFF2-40B4-BE49-F238E27FC236}">
                <a16:creationId xmlns:a16="http://schemas.microsoft.com/office/drawing/2014/main" id="{5B700DD1-2157-1F18-950F-0252E28A9F1C}"/>
              </a:ext>
            </a:extLst>
          </p:cNvPr>
          <p:cNvSpPr>
            <a:spLocks noGrp="1"/>
          </p:cNvSpPr>
          <p:nvPr>
            <p:ph type="sldNum" sz="quarter" idx="4"/>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7745159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732292" y="304164"/>
            <a:ext cx="10058400" cy="1189554"/>
          </a:xfrm>
        </p:spPr>
        <p:txBody>
          <a:bodyPr/>
          <a:lstStyle/>
          <a:p>
            <a:r>
              <a:rPr lang="en-US" dirty="0"/>
              <a:t>Domicile admission policy</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732292" y="1722501"/>
            <a:ext cx="10878516" cy="4633627"/>
          </a:xfrm>
        </p:spPr>
        <p:txBody>
          <a:bodyPr>
            <a:normAutofit/>
          </a:bodyPr>
          <a:lstStyle/>
          <a:p>
            <a:pPr marR="0">
              <a:lnSpc>
                <a:spcPct val="115000"/>
              </a:lnSpc>
              <a:spcAft>
                <a:spcPts val="1000"/>
              </a:spcAft>
              <a:buNone/>
            </a:pPr>
            <a:r>
              <a:rPr lang="en-US" sz="1500" dirty="0">
                <a:effectLst/>
                <a:ea typeface="Times New Roman" panose="02020603050405020304" pitchFamily="18" charset="0"/>
              </a:rPr>
              <a:t>The VCCS Admission Policy for Programs with Limited Enrollment states that students are accepted into th</a:t>
            </a:r>
            <a:r>
              <a:rPr lang="en-US" sz="1500" dirty="0">
                <a:ea typeface="Times New Roman" panose="02020603050405020304" pitchFamily="18" charset="0"/>
              </a:rPr>
              <a:t>e program on the following priority basis:</a:t>
            </a:r>
            <a:endParaRPr lang="en-US" sz="1500" b="0" i="0" dirty="0">
              <a:effectLst/>
            </a:endParaRPr>
          </a:p>
          <a:p>
            <a:pPr algn="l">
              <a:buNone/>
            </a:pPr>
            <a:r>
              <a:rPr lang="en-US" sz="1500" dirty="0"/>
              <a:t>		1.	</a:t>
            </a:r>
            <a:r>
              <a:rPr lang="en-US" sz="1500" b="0" i="0" dirty="0">
                <a:effectLst/>
              </a:rPr>
              <a:t>Legal residents domiciled in the cities and counties supporting the College</a:t>
            </a:r>
          </a:p>
          <a:p>
            <a:pPr algn="l">
              <a:buNone/>
            </a:pPr>
            <a:r>
              <a:rPr lang="en-US" sz="1500" b="0" i="0" dirty="0">
                <a:effectLst/>
              </a:rPr>
              <a:t>		2.	Other Virginia legal residents</a:t>
            </a:r>
          </a:p>
          <a:p>
            <a:pPr algn="l">
              <a:buNone/>
            </a:pPr>
            <a:r>
              <a:rPr lang="en-US" sz="1500" b="0" i="0" dirty="0">
                <a:effectLst/>
              </a:rPr>
              <a:t>		3.	Out-of-state applicants</a:t>
            </a:r>
          </a:p>
          <a:p>
            <a:pPr algn="l">
              <a:buNone/>
            </a:pPr>
            <a:r>
              <a:rPr lang="en-US" sz="1500" b="0" i="0" dirty="0">
                <a:effectLst/>
              </a:rPr>
              <a:t>		4.	International students requiring Form I-20</a:t>
            </a:r>
          </a:p>
          <a:p>
            <a:pPr marL="0" lvl="1"/>
            <a:br>
              <a:rPr lang="en-US" sz="1500" b="0" i="0" dirty="0">
                <a:effectLst/>
                <a:latin typeface="Arial" panose="020B0604020202020204" pitchFamily="34" charset="0"/>
              </a:rPr>
            </a:br>
            <a:r>
              <a:rPr lang="en-US" sz="1500" b="0" i="0" dirty="0">
                <a:effectLst/>
                <a:latin typeface="Arial" panose="020B0604020202020204" pitchFamily="34" charset="0"/>
              </a:rPr>
              <a:t>This policy is established by the Virginia Community College System and is stated in section 6.0.5 Admission Priorities of the VCCS Policy Manual.</a:t>
            </a:r>
            <a:br>
              <a:rPr lang="en-US" sz="1500" i="0" dirty="0">
                <a:latin typeface="Arial" panose="020B0604020202020204" pitchFamily="34" charset="0"/>
              </a:rPr>
            </a:br>
            <a:endParaRPr lang="en-US" sz="1500" i="0" dirty="0">
              <a:latin typeface="Arial" panose="020B0604020202020204" pitchFamily="34" charset="0"/>
            </a:endParaRPr>
          </a:p>
          <a:p>
            <a:pPr marL="0" lvl="1"/>
            <a:r>
              <a:rPr lang="en-US" sz="1700" b="1" i="0" dirty="0">
                <a:latin typeface="Arial" panose="020B0604020202020204" pitchFamily="34" charset="0"/>
              </a:rPr>
              <a:t>In-state Tuition Eligibility: </a:t>
            </a:r>
            <a:br>
              <a:rPr lang="en-US" sz="1700" b="1" i="0" dirty="0">
                <a:latin typeface="Arial" panose="020B0604020202020204" pitchFamily="34" charset="0"/>
              </a:rPr>
            </a:br>
            <a:r>
              <a:rPr lang="en-US" sz="1700" i="0" dirty="0">
                <a:latin typeface="Arial" panose="020B0604020202020204" pitchFamily="34" charset="0"/>
                <a:hlinkClick r:id="rId2" tooltip="In-state Tuition Eligibility"/>
              </a:rPr>
              <a:t>www.virginiawestern.edu/about/legal-and-policies/policies/student-affairs/i-30 </a:t>
            </a:r>
            <a:endParaRPr lang="en-US" sz="1700"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31755938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87717-3D8C-329B-4CBD-25B539577B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D51439-E687-2CC5-859A-EE5EFAEE0899}"/>
              </a:ext>
            </a:extLst>
          </p:cNvPr>
          <p:cNvSpPr>
            <a:spLocks noGrp="1"/>
          </p:cNvSpPr>
          <p:nvPr>
            <p:ph type="title"/>
          </p:nvPr>
        </p:nvSpPr>
        <p:spPr>
          <a:xfrm>
            <a:off x="562983" y="705124"/>
            <a:ext cx="10058400" cy="1189554"/>
          </a:xfrm>
        </p:spPr>
        <p:txBody>
          <a:bodyPr/>
          <a:lstStyle/>
          <a:p>
            <a:r>
              <a:rPr lang="en-US" dirty="0"/>
              <a:t>Essential functions</a:t>
            </a:r>
          </a:p>
        </p:txBody>
      </p:sp>
      <p:sp>
        <p:nvSpPr>
          <p:cNvPr id="3" name="Content Placeholder 2">
            <a:extLst>
              <a:ext uri="{FF2B5EF4-FFF2-40B4-BE49-F238E27FC236}">
                <a16:creationId xmlns:a16="http://schemas.microsoft.com/office/drawing/2014/main" id="{DD525B27-E856-8993-9C92-2BD302B8E20C}"/>
              </a:ext>
            </a:extLst>
          </p:cNvPr>
          <p:cNvSpPr>
            <a:spLocks noGrp="1"/>
          </p:cNvSpPr>
          <p:nvPr>
            <p:ph sz="quarter" idx="12"/>
          </p:nvPr>
        </p:nvSpPr>
        <p:spPr>
          <a:xfrm>
            <a:off x="562983" y="2236738"/>
            <a:ext cx="10635448" cy="4107911"/>
          </a:xfrm>
        </p:spPr>
        <p:txBody>
          <a:bodyPr>
            <a:normAutofit/>
          </a:bodyPr>
          <a:lstStyle/>
          <a:p>
            <a:pPr marL="0" lvl="1"/>
            <a:r>
              <a:rPr lang="en-US" sz="1800" i="0" dirty="0">
                <a:effectLst/>
                <a:latin typeface="Arial" panose="020B0604020202020204" pitchFamily="34" charset="0"/>
                <a:ea typeface="Arial" panose="020B0604020202020204" pitchFamily="34" charset="0"/>
              </a:rPr>
              <a:t>Essential Functions are a</a:t>
            </a:r>
            <a:r>
              <a:rPr lang="en-US" sz="1800" i="0" spc="-5" dirty="0">
                <a:effectLst/>
                <a:latin typeface="Arial" panose="020B0604020202020204" pitchFamily="34" charset="0"/>
                <a:ea typeface="Arial" panose="020B0604020202020204" pitchFamily="34" charset="0"/>
              </a:rPr>
              <a:t> </a:t>
            </a:r>
            <a:r>
              <a:rPr lang="en-US" sz="1800" i="0" spc="10" dirty="0">
                <a:effectLst/>
                <a:latin typeface="Arial" panose="020B0604020202020204" pitchFamily="34" charset="0"/>
                <a:ea typeface="Arial" panose="020B0604020202020204" pitchFamily="34" charset="0"/>
              </a:rPr>
              <a:t>g</a:t>
            </a:r>
            <a:r>
              <a:rPr lang="en-US" sz="1800" i="0" spc="-10"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oup</a:t>
            </a:r>
            <a:r>
              <a:rPr lang="en-US" sz="1800" i="0" spc="5"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o</a:t>
            </a:r>
            <a:r>
              <a:rPr lang="en-US" sz="1800" i="0" dirty="0">
                <a:effectLst/>
                <a:latin typeface="Arial" panose="020B0604020202020204" pitchFamily="34" charset="0"/>
                <a:ea typeface="Arial" panose="020B0604020202020204" pitchFamily="34" charset="0"/>
              </a:rPr>
              <a:t>f </a:t>
            </a:r>
            <a:r>
              <a:rPr lang="en-US" sz="1800" i="0" spc="5" dirty="0">
                <a:effectLst/>
                <a:latin typeface="Arial" panose="020B0604020202020204" pitchFamily="34" charset="0"/>
                <a:ea typeface="Arial" panose="020B0604020202020204" pitchFamily="34" charset="0"/>
              </a:rPr>
              <a:t>m</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n</a:t>
            </a:r>
            <a:r>
              <a:rPr lang="en-US" sz="1800" i="0" spc="-5" dirty="0">
                <a:effectLst/>
                <a:latin typeface="Arial" panose="020B0604020202020204" pitchFamily="34" charset="0"/>
                <a:ea typeface="Arial" panose="020B0604020202020204" pitchFamily="34" charset="0"/>
              </a:rPr>
              <a:t>i</a:t>
            </a:r>
            <a:r>
              <a:rPr lang="en-US" sz="1800" i="0" spc="5" dirty="0">
                <a:effectLst/>
                <a:latin typeface="Arial" panose="020B0604020202020204" pitchFamily="34" charset="0"/>
                <a:ea typeface="Arial" panose="020B0604020202020204" pitchFamily="34" charset="0"/>
              </a:rPr>
              <a:t>m</a:t>
            </a:r>
            <a:r>
              <a:rPr lang="en-US" sz="1800" i="0" dirty="0">
                <a:effectLst/>
                <a:latin typeface="Arial" panose="020B0604020202020204" pitchFamily="34" charset="0"/>
                <a:ea typeface="Arial" panose="020B0604020202020204" pitchFamily="34" charset="0"/>
              </a:rPr>
              <a:t>al ph</a:t>
            </a:r>
            <a:r>
              <a:rPr lang="en-US" sz="1800" i="0" spc="-10" dirty="0">
                <a:effectLst/>
                <a:latin typeface="Arial" panose="020B0604020202020204" pitchFamily="34" charset="0"/>
                <a:ea typeface="Arial" panose="020B0604020202020204" pitchFamily="34" charset="0"/>
              </a:rPr>
              <a:t>y</a:t>
            </a:r>
            <a:r>
              <a:rPr lang="en-US" sz="1800" i="0" dirty="0">
                <a:effectLst/>
                <a:latin typeface="Arial" panose="020B0604020202020204" pitchFamily="34" charset="0"/>
                <a:ea typeface="Arial" panose="020B0604020202020204" pitchFamily="34" charset="0"/>
              </a:rPr>
              <a:t>s</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cal and</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co</a:t>
            </a:r>
            <a:r>
              <a:rPr lang="en-US" sz="1800" i="0" spc="10" dirty="0">
                <a:effectLst/>
                <a:latin typeface="Arial" panose="020B0604020202020204" pitchFamily="34" charset="0"/>
                <a:ea typeface="Arial" panose="020B0604020202020204" pitchFamily="34" charset="0"/>
              </a:rPr>
              <a:t>g</a:t>
            </a:r>
            <a:r>
              <a:rPr lang="en-US" sz="1800" i="0" dirty="0">
                <a:effectLst/>
                <a:latin typeface="Arial" panose="020B0604020202020204" pitchFamily="34" charset="0"/>
                <a:ea typeface="Arial" panose="020B0604020202020204" pitchFamily="34" charset="0"/>
              </a:rPr>
              <a:t>n</a:t>
            </a:r>
            <a:r>
              <a:rPr lang="en-US" sz="1800" i="0" spc="-5" dirty="0">
                <a:effectLst/>
                <a:latin typeface="Arial" panose="020B0604020202020204" pitchFamily="34" charset="0"/>
                <a:ea typeface="Arial" panose="020B0604020202020204" pitchFamily="34" charset="0"/>
              </a:rPr>
              <a:t>i</a:t>
            </a:r>
            <a:r>
              <a:rPr lang="en-US" sz="1800" i="0" spc="5" dirty="0">
                <a:effectLst/>
                <a:latin typeface="Arial" panose="020B0604020202020204" pitchFamily="34" charset="0"/>
                <a:ea typeface="Arial" panose="020B0604020202020204" pitchFamily="34" charset="0"/>
              </a:rPr>
              <a:t>t</a:t>
            </a:r>
            <a:r>
              <a:rPr lang="en-US" sz="1800" i="0" spc="-5" dirty="0">
                <a:effectLst/>
                <a:latin typeface="Arial" panose="020B0604020202020204" pitchFamily="34" charset="0"/>
                <a:ea typeface="Arial" panose="020B0604020202020204" pitchFamily="34" charset="0"/>
              </a:rPr>
              <a:t>i</a:t>
            </a:r>
            <a:r>
              <a:rPr lang="en-US" sz="1800" i="0" spc="-10" dirty="0">
                <a:effectLst/>
                <a:latin typeface="Arial" panose="020B0604020202020204" pitchFamily="34" charset="0"/>
                <a:ea typeface="Arial" panose="020B0604020202020204" pitchFamily="34" charset="0"/>
              </a:rPr>
              <a:t>v</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a</a:t>
            </a:r>
            <a:r>
              <a:rPr lang="en-US" sz="1800" i="0" dirty="0">
                <a:effectLst/>
                <a:latin typeface="Arial" panose="020B0604020202020204" pitchFamily="34" charset="0"/>
                <a:ea typeface="Arial" panose="020B0604020202020204" pitchFamily="34" charset="0"/>
              </a:rPr>
              <a:t>b</a:t>
            </a:r>
            <a:r>
              <a:rPr lang="en-US" sz="1800" i="0" spc="-5" dirty="0">
                <a:effectLst/>
                <a:latin typeface="Arial" panose="020B0604020202020204" pitchFamily="34" charset="0"/>
                <a:ea typeface="Arial" panose="020B0604020202020204" pitchFamily="34" charset="0"/>
              </a:rPr>
              <a:t>ili</a:t>
            </a:r>
            <a:r>
              <a:rPr lang="en-US" sz="1800" i="0" spc="5" dirty="0">
                <a:effectLst/>
                <a:latin typeface="Arial" panose="020B0604020202020204" pitchFamily="34" charset="0"/>
                <a:ea typeface="Arial" panose="020B0604020202020204" pitchFamily="34" charset="0"/>
              </a:rPr>
              <a:t>t</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es</a:t>
            </a:r>
            <a:r>
              <a:rPr lang="en-US" sz="1800" i="0" spc="10"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as</a:t>
            </a:r>
            <a:r>
              <a:rPr lang="en-US" sz="1800" i="0" spc="10"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w</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l as</a:t>
            </a:r>
            <a:r>
              <a:rPr lang="en-US" sz="1800" i="0" spc="10"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s</a:t>
            </a:r>
            <a:r>
              <a:rPr lang="en-US" sz="1800" i="0" spc="-15" dirty="0">
                <a:effectLst/>
                <a:latin typeface="Arial" panose="020B0604020202020204" pitchFamily="34" charset="0"/>
                <a:ea typeface="Arial" panose="020B0604020202020204" pitchFamily="34" charset="0"/>
              </a:rPr>
              <a:t>u</a:t>
            </a:r>
            <a:r>
              <a:rPr lang="en-US" sz="1800" i="0" spc="5" dirty="0">
                <a:effectLst/>
                <a:latin typeface="Arial" panose="020B0604020202020204" pitchFamily="34" charset="0"/>
                <a:ea typeface="Arial" panose="020B0604020202020204" pitchFamily="34" charset="0"/>
              </a:rPr>
              <a:t>f</a:t>
            </a:r>
            <a:r>
              <a:rPr lang="en-US" sz="1800" i="0" spc="15" dirty="0">
                <a:effectLst/>
                <a:latin typeface="Arial" panose="020B0604020202020204" pitchFamily="34" charset="0"/>
                <a:ea typeface="Arial" panose="020B0604020202020204" pitchFamily="34" charset="0"/>
              </a:rPr>
              <a:t>f</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c</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ent </a:t>
            </a:r>
            <a:r>
              <a:rPr lang="en-US" sz="1800" i="0" spc="5" dirty="0">
                <a:effectLst/>
                <a:latin typeface="Arial" panose="020B0604020202020204" pitchFamily="34" charset="0"/>
                <a:ea typeface="Arial" panose="020B0604020202020204" pitchFamily="34" charset="0"/>
              </a:rPr>
              <a:t>m</a:t>
            </a:r>
            <a:r>
              <a:rPr lang="en-US" sz="1800" i="0" dirty="0">
                <a:effectLst/>
                <a:latin typeface="Arial" panose="020B0604020202020204" pitchFamily="34" charset="0"/>
                <a:ea typeface="Arial" panose="020B0604020202020204" pitchFamily="34" charset="0"/>
              </a:rPr>
              <a:t>en</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al and</a:t>
            </a:r>
            <a:r>
              <a:rPr lang="en-US" sz="1800" i="0" spc="-5"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m</a:t>
            </a:r>
            <a:r>
              <a:rPr lang="en-US" sz="1800" i="0" dirty="0">
                <a:effectLst/>
                <a:latin typeface="Arial" panose="020B0604020202020204" pitchFamily="34" charset="0"/>
                <a:ea typeface="Arial" panose="020B0604020202020204" pitchFamily="34" charset="0"/>
              </a:rPr>
              <a:t>o</a:t>
            </a:r>
            <a:r>
              <a:rPr lang="en-US" sz="1800" i="0" spc="5" dirty="0">
                <a:effectLst/>
                <a:latin typeface="Arial" panose="020B0604020202020204" pitchFamily="34" charset="0"/>
                <a:ea typeface="Arial" panose="020B0604020202020204" pitchFamily="34" charset="0"/>
              </a:rPr>
              <a:t>t</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onal</a:t>
            </a:r>
            <a:r>
              <a:rPr lang="en-US" sz="1800" i="0" spc="-10"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s</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ab</a:t>
            </a:r>
            <a:r>
              <a:rPr lang="en-US" sz="1800" i="0" spc="-5" dirty="0">
                <a:effectLst/>
                <a:latin typeface="Arial" panose="020B0604020202020204" pitchFamily="34" charset="0"/>
                <a:ea typeface="Arial" panose="020B0604020202020204" pitchFamily="34" charset="0"/>
              </a:rPr>
              <a:t>ili</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y</a:t>
            </a:r>
            <a:r>
              <a:rPr lang="en-US" sz="1800" i="0" spc="-5" dirty="0">
                <a:effectLst/>
                <a:latin typeface="Arial" panose="020B0604020202020204" pitchFamily="34" charset="0"/>
                <a:ea typeface="Arial" panose="020B0604020202020204" pitchFamily="34" charset="0"/>
              </a:rPr>
              <a:t> </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o</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co</a:t>
            </a:r>
            <a:r>
              <a:rPr lang="en-US" sz="1800" i="0" spc="-15" dirty="0">
                <a:effectLst/>
                <a:latin typeface="Arial" panose="020B0604020202020204" pitchFamily="34" charset="0"/>
                <a:ea typeface="Arial" panose="020B0604020202020204" pitchFamily="34" charset="0"/>
              </a:rPr>
              <a:t>n</a:t>
            </a:r>
            <a:r>
              <a:rPr lang="en-US" sz="1800" i="0" spc="15" dirty="0">
                <a:effectLst/>
                <a:latin typeface="Arial" panose="020B0604020202020204" pitchFamily="34" charset="0"/>
                <a:ea typeface="Arial" panose="020B0604020202020204" pitchFamily="34" charset="0"/>
              </a:rPr>
              <a:t>f</a:t>
            </a:r>
            <a:r>
              <a:rPr lang="en-US" sz="1800" i="0" spc="-15" dirty="0">
                <a:effectLst/>
                <a:latin typeface="Arial" panose="020B0604020202020204" pitchFamily="34" charset="0"/>
                <a:ea typeface="Arial" panose="020B0604020202020204" pitchFamily="34" charset="0"/>
              </a:rPr>
              <a:t>i</a:t>
            </a:r>
            <a:r>
              <a:rPr lang="en-US" sz="1800" i="0" spc="5"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m </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h</a:t>
            </a:r>
            <a:r>
              <a:rPr lang="en-US" sz="1800" i="0" spc="-15" dirty="0">
                <a:effectLst/>
                <a:latin typeface="Arial" panose="020B0604020202020204" pitchFamily="34" charset="0"/>
                <a:ea typeface="Arial" panose="020B0604020202020204" pitchFamily="34" charset="0"/>
              </a:rPr>
              <a:t>a</a:t>
            </a:r>
            <a:r>
              <a:rPr lang="en-US" sz="1800" i="0" dirty="0">
                <a:effectLst/>
                <a:latin typeface="Arial" panose="020B0604020202020204" pitchFamily="34" charset="0"/>
                <a:ea typeface="Arial" panose="020B0604020202020204" pitchFamily="34" charset="0"/>
              </a:rPr>
              <a:t>t s</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uden</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s</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a:t>
            </a:r>
            <a:r>
              <a:rPr lang="en-US" sz="1800" i="0" spc="5"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ab</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o</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c</a:t>
            </a:r>
            <a:r>
              <a:rPr lang="en-US" sz="1800" i="0" spc="-15" dirty="0">
                <a:effectLst/>
                <a:latin typeface="Arial" panose="020B0604020202020204" pitchFamily="34" charset="0"/>
                <a:ea typeface="Arial" panose="020B0604020202020204" pitchFamily="34" charset="0"/>
              </a:rPr>
              <a:t>o</a:t>
            </a:r>
            <a:r>
              <a:rPr lang="en-US" sz="1800" i="0" spc="-10" dirty="0">
                <a:effectLst/>
                <a:latin typeface="Arial" panose="020B0604020202020204" pitchFamily="34" charset="0"/>
                <a:ea typeface="Arial" panose="020B0604020202020204" pitchFamily="34" charset="0"/>
              </a:rPr>
              <a:t>m</a:t>
            </a:r>
            <a:r>
              <a:rPr lang="en-US" sz="1800" i="0" dirty="0">
                <a:effectLst/>
                <a:latin typeface="Arial" panose="020B0604020202020204" pitchFamily="34" charset="0"/>
                <a:ea typeface="Arial" panose="020B0604020202020204" pitchFamily="34" charset="0"/>
              </a:rPr>
              <a:t>p</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t</a:t>
            </a:r>
            <a:r>
              <a:rPr lang="en-US" sz="1800" i="0" dirty="0">
                <a:effectLst/>
                <a:latin typeface="Arial" panose="020B0604020202020204" pitchFamily="34" charset="0"/>
                <a:ea typeface="Arial" panose="020B0604020202020204" pitchFamily="34" charset="0"/>
              </a:rPr>
              <a:t>he</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en</a:t>
            </a:r>
            <a:r>
              <a:rPr lang="en-US" sz="1800" i="0" spc="5" dirty="0">
                <a:effectLst/>
                <a:latin typeface="Arial" panose="020B0604020202020204" pitchFamily="34" charset="0"/>
                <a:ea typeface="Arial" panose="020B0604020202020204" pitchFamily="34" charset="0"/>
              </a:rPr>
              <a:t>t</a:t>
            </a:r>
            <a:r>
              <a:rPr lang="en-US" sz="1800" i="0" spc="-5" dirty="0">
                <a:effectLst/>
                <a:latin typeface="Arial" panose="020B0604020202020204" pitchFamily="34" charset="0"/>
                <a:ea typeface="Arial" panose="020B0604020202020204" pitchFamily="34" charset="0"/>
              </a:rPr>
              <a:t>i</a:t>
            </a:r>
            <a:r>
              <a:rPr lang="en-US" sz="1800" i="0" spc="-10"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co</a:t>
            </a:r>
            <a:r>
              <a:rPr lang="en-US" sz="1800" i="0" spc="-15" dirty="0">
                <a:effectLst/>
                <a:latin typeface="Arial" panose="020B0604020202020204" pitchFamily="34" charset="0"/>
                <a:ea typeface="Arial" panose="020B0604020202020204" pitchFamily="34" charset="0"/>
              </a:rPr>
              <a:t>u</a:t>
            </a:r>
            <a:r>
              <a:rPr lang="en-US" sz="1800" i="0" spc="5"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se</a:t>
            </a:r>
            <a:r>
              <a:rPr lang="en-US" sz="1800" i="0" spc="5"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o</a:t>
            </a:r>
            <a:r>
              <a:rPr lang="en-US" sz="1800" i="0" dirty="0">
                <a:effectLst/>
                <a:latin typeface="Arial" panose="020B0604020202020204" pitchFamily="34" charset="0"/>
                <a:ea typeface="Arial" panose="020B0604020202020204" pitchFamily="34" charset="0"/>
              </a:rPr>
              <a:t>f s</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ud</a:t>
            </a:r>
            <a:r>
              <a:rPr lang="en-US" sz="1800" i="0" spc="-10" dirty="0">
                <a:effectLst/>
                <a:latin typeface="Arial" panose="020B0604020202020204" pitchFamily="34" charset="0"/>
                <a:ea typeface="Arial" panose="020B0604020202020204" pitchFamily="34" charset="0"/>
              </a:rPr>
              <a:t>y</a:t>
            </a:r>
            <a:r>
              <a:rPr lang="en-US" sz="1800" i="0" dirty="0">
                <a:effectLst/>
                <a:latin typeface="Arial" panose="020B0604020202020204" pitchFamily="34" charset="0"/>
                <a:ea typeface="Arial" panose="020B0604020202020204" pitchFamily="34" charset="0"/>
              </a:rPr>
              <a:t>,</a:t>
            </a:r>
            <a:r>
              <a:rPr lang="en-US" sz="1800" i="0" spc="15"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p</a:t>
            </a:r>
            <a:r>
              <a:rPr lang="en-US" sz="1800" i="0" dirty="0">
                <a:effectLst/>
                <a:latin typeface="Arial" panose="020B0604020202020204" pitchFamily="34" charset="0"/>
                <a:ea typeface="Arial" panose="020B0604020202020204" pitchFamily="34" charset="0"/>
              </a:rPr>
              <a:t>a</a:t>
            </a:r>
            <a:r>
              <a:rPr lang="en-US" sz="1800" i="0" spc="-10" dirty="0">
                <a:effectLst/>
                <a:latin typeface="Arial" panose="020B0604020202020204" pitchFamily="34" charset="0"/>
                <a:ea typeface="Arial" panose="020B0604020202020204" pitchFamily="34" charset="0"/>
              </a:rPr>
              <a:t>r</a:t>
            </a:r>
            <a:r>
              <a:rPr lang="en-US" sz="1800" i="0" spc="5" dirty="0">
                <a:effectLst/>
                <a:latin typeface="Arial" panose="020B0604020202020204" pitchFamily="34" charset="0"/>
                <a:ea typeface="Arial" panose="020B0604020202020204" pitchFamily="34" charset="0"/>
              </a:rPr>
              <a:t>t</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c</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pa</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spc="5" dirty="0">
                <a:effectLst/>
                <a:latin typeface="Arial" panose="020B0604020202020204" pitchFamily="34" charset="0"/>
                <a:ea typeface="Arial" panose="020B0604020202020204" pitchFamily="34" charset="0"/>
              </a:rPr>
              <a:t>f</a:t>
            </a:r>
            <a:r>
              <a:rPr lang="en-US" sz="1800" i="0" dirty="0">
                <a:effectLst/>
                <a:latin typeface="Arial" panose="020B0604020202020204" pitchFamily="34" charset="0"/>
                <a:ea typeface="Arial" panose="020B0604020202020204" pitchFamily="34" charset="0"/>
              </a:rPr>
              <a:t>u</a:t>
            </a:r>
            <a:r>
              <a:rPr lang="en-US" sz="1800" i="0" spc="-5" dirty="0">
                <a:effectLst/>
                <a:latin typeface="Arial" panose="020B0604020202020204" pitchFamily="34" charset="0"/>
                <a:ea typeface="Arial" panose="020B0604020202020204" pitchFamily="34" charset="0"/>
              </a:rPr>
              <a:t>ll</a:t>
            </a:r>
            <a:r>
              <a:rPr lang="en-US" sz="1800" i="0" dirty="0">
                <a:effectLst/>
                <a:latin typeface="Arial" panose="020B0604020202020204" pitchFamily="34" charset="0"/>
                <a:ea typeface="Arial" panose="020B0604020202020204" pitchFamily="34" charset="0"/>
              </a:rPr>
              <a:t>y</a:t>
            </a:r>
            <a:r>
              <a:rPr lang="en-US" sz="1800" i="0" spc="-5" dirty="0">
                <a:effectLst/>
                <a:latin typeface="Arial" panose="020B0604020202020204" pitchFamily="34" charset="0"/>
                <a:ea typeface="Arial" panose="020B0604020202020204" pitchFamily="34" charset="0"/>
              </a:rPr>
              <a:t> i</a:t>
            </a:r>
            <a:r>
              <a:rPr lang="en-US" sz="1800" i="0" dirty="0">
                <a:effectLst/>
                <a:latin typeface="Arial" panose="020B0604020202020204" pitchFamily="34" charset="0"/>
                <a:ea typeface="Arial" panose="020B0604020202020204" pitchFamily="34" charset="0"/>
              </a:rPr>
              <a:t>n</a:t>
            </a:r>
            <a:r>
              <a:rPr lang="en-US" sz="1800" i="0" spc="1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l aspec</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s</a:t>
            </a:r>
            <a:r>
              <a:rPr lang="en-US" sz="1800" i="0" spc="-5"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o</a:t>
            </a:r>
            <a:r>
              <a:rPr lang="en-US" sz="1800" i="0" dirty="0">
                <a:effectLst/>
                <a:latin typeface="Arial" panose="020B0604020202020204" pitchFamily="34" charset="0"/>
                <a:ea typeface="Arial" panose="020B0604020202020204" pitchFamily="34" charset="0"/>
              </a:rPr>
              <a:t>f </a:t>
            </a:r>
            <a:r>
              <a:rPr lang="en-US" sz="1800" i="0" spc="5" dirty="0">
                <a:effectLst/>
                <a:latin typeface="Arial" panose="020B0604020202020204" pitchFamily="34" charset="0"/>
                <a:ea typeface="Arial" panose="020B0604020202020204" pitchFamily="34" charset="0"/>
              </a:rPr>
              <a:t>tr</a:t>
            </a:r>
            <a:r>
              <a:rPr lang="en-US" sz="1800" i="0" dirty="0">
                <a:effectLst/>
                <a:latin typeface="Arial" panose="020B0604020202020204" pitchFamily="34" charset="0"/>
                <a:ea typeface="Arial" panose="020B0604020202020204" pitchFamily="34" charset="0"/>
              </a:rPr>
              <a:t>a</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n</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ng,</a:t>
            </a:r>
            <a:r>
              <a:rPr lang="en-US" sz="1800" i="0" spc="1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and</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be</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dep</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o</a:t>
            </a:r>
            <a:r>
              <a:rPr lang="en-US" sz="1800" i="0" spc="-10" dirty="0">
                <a:effectLst/>
                <a:latin typeface="Arial" panose="020B0604020202020204" pitchFamily="34" charset="0"/>
                <a:ea typeface="Arial" panose="020B0604020202020204" pitchFamily="34" charset="0"/>
              </a:rPr>
              <a:t>y</a:t>
            </a:r>
            <a:r>
              <a:rPr lang="en-US" sz="1800" i="0" spc="10" dirty="0">
                <a:effectLst/>
                <a:latin typeface="Arial" panose="020B0604020202020204" pitchFamily="34" charset="0"/>
                <a:ea typeface="Arial" panose="020B0604020202020204" pitchFamily="34" charset="0"/>
              </a:rPr>
              <a:t>a</a:t>
            </a:r>
            <a:r>
              <a:rPr lang="en-US" sz="1800" i="0" dirty="0">
                <a:effectLst/>
                <a:latin typeface="Arial" panose="020B0604020202020204" pitchFamily="34" charset="0"/>
                <a:ea typeface="Arial" panose="020B0604020202020204" pitchFamily="34" charset="0"/>
              </a:rPr>
              <a:t>b</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as</a:t>
            </a:r>
            <a:r>
              <a:rPr lang="en-US" sz="1800" i="0" spc="10"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c</a:t>
            </a:r>
            <a:r>
              <a:rPr lang="en-US" sz="1800" i="0" spc="-15" dirty="0">
                <a:effectLst/>
                <a:latin typeface="Arial" panose="020B0604020202020204" pitchFamily="34" charset="0"/>
                <a:ea typeface="Arial" panose="020B0604020202020204" pitchFamily="34" charset="0"/>
              </a:rPr>
              <a:t>o</a:t>
            </a:r>
            <a:r>
              <a:rPr lang="en-US" sz="1800" i="0" spc="5" dirty="0">
                <a:effectLst/>
                <a:latin typeface="Arial" panose="020B0604020202020204" pitchFamily="34" charset="0"/>
                <a:ea typeface="Arial" panose="020B0604020202020204" pitchFamily="34" charset="0"/>
              </a:rPr>
              <a:t>m</a:t>
            </a:r>
            <a:r>
              <a:rPr lang="en-US" sz="1800" i="0" dirty="0">
                <a:effectLst/>
                <a:latin typeface="Arial" panose="020B0604020202020204" pitchFamily="34" charset="0"/>
                <a:ea typeface="Arial" panose="020B0604020202020204" pitchFamily="34" charset="0"/>
              </a:rPr>
              <a:t>pe</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e</a:t>
            </a:r>
            <a:r>
              <a:rPr lang="en-US" sz="1800" i="0" spc="-15" dirty="0">
                <a:effectLst/>
                <a:latin typeface="Arial" panose="020B0604020202020204" pitchFamily="34" charset="0"/>
                <a:ea typeface="Arial" panose="020B0604020202020204" pitchFamily="34" charset="0"/>
              </a:rPr>
              <a:t>n</a:t>
            </a:r>
            <a:r>
              <a:rPr lang="en-US" sz="1800" i="0" dirty="0">
                <a:effectLst/>
                <a:latin typeface="Arial" panose="020B0604020202020204" pitchFamily="34" charset="0"/>
                <a:ea typeface="Arial" panose="020B0604020202020204" pitchFamily="34" charset="0"/>
              </a:rPr>
              <a:t>t</a:t>
            </a:r>
            <a:r>
              <a:rPr lang="en-US" sz="1800" i="0" spc="15" dirty="0">
                <a:effectLst/>
                <a:latin typeface="Arial" panose="020B0604020202020204" pitchFamily="34" charset="0"/>
                <a:ea typeface="Arial" panose="020B0604020202020204" pitchFamily="34" charset="0"/>
              </a:rPr>
              <a:t> </a:t>
            </a:r>
            <a:r>
              <a:rPr lang="en-US" sz="1800" i="0" spc="-5" dirty="0">
                <a:effectLst/>
                <a:latin typeface="Arial" panose="020B0604020202020204" pitchFamily="34" charset="0"/>
                <a:ea typeface="Arial" panose="020B0604020202020204" pitchFamily="34" charset="0"/>
              </a:rPr>
              <a:t>H</a:t>
            </a:r>
            <a:r>
              <a:rPr lang="en-US" sz="1800" i="0" dirty="0">
                <a:effectLst/>
                <a:latin typeface="Arial" panose="020B0604020202020204" pitchFamily="34" charset="0"/>
                <a:ea typeface="Arial" panose="020B0604020202020204" pitchFamily="34" charset="0"/>
              </a:rPr>
              <a:t>ea</a:t>
            </a:r>
            <a:r>
              <a:rPr lang="en-US" sz="1800" i="0" spc="-5" dirty="0">
                <a:effectLst/>
                <a:latin typeface="Arial" panose="020B0604020202020204" pitchFamily="34" charset="0"/>
                <a:ea typeface="Arial" panose="020B0604020202020204" pitchFamily="34" charset="0"/>
              </a:rPr>
              <a:t>l</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h</a:t>
            </a:r>
            <a:r>
              <a:rPr lang="en-US" sz="1800" i="0" spc="-20" dirty="0">
                <a:effectLst/>
                <a:latin typeface="Arial" panose="020B0604020202020204" pitchFamily="34" charset="0"/>
                <a:ea typeface="Arial" panose="020B0604020202020204" pitchFamily="34" charset="0"/>
              </a:rPr>
              <a:t> </a:t>
            </a:r>
            <a:r>
              <a:rPr lang="en-US" sz="1800" i="0" spc="-5" dirty="0">
                <a:effectLst/>
                <a:latin typeface="Arial" panose="020B0604020202020204" pitchFamily="34" charset="0"/>
                <a:ea typeface="Arial" panose="020B0604020202020204" pitchFamily="34" charset="0"/>
              </a:rPr>
              <a:t>S</a:t>
            </a:r>
            <a:r>
              <a:rPr lang="en-US" sz="1800" i="0" dirty="0">
                <a:effectLst/>
                <a:latin typeface="Arial" panose="020B0604020202020204" pitchFamily="34" charset="0"/>
                <a:ea typeface="Arial" panose="020B0604020202020204" pitchFamily="34" charset="0"/>
              </a:rPr>
              <a:t>c</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ences</a:t>
            </a:r>
            <a:r>
              <a:rPr lang="en-US" sz="1800" i="0" spc="10"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and</a:t>
            </a:r>
            <a:r>
              <a:rPr lang="en-US" sz="1800" i="0" spc="5" dirty="0">
                <a:effectLst/>
                <a:latin typeface="Arial" panose="020B0604020202020204" pitchFamily="34" charset="0"/>
                <a:ea typeface="Arial" panose="020B0604020202020204" pitchFamily="34" charset="0"/>
              </a:rPr>
              <a:t> </a:t>
            </a:r>
            <a:r>
              <a:rPr lang="en-US" sz="1800" i="0" spc="-5" dirty="0">
                <a:effectLst/>
                <a:latin typeface="Arial" panose="020B0604020202020204" pitchFamily="34" charset="0"/>
                <a:ea typeface="Arial" panose="020B0604020202020204" pitchFamily="34" charset="0"/>
              </a:rPr>
              <a:t>N</a:t>
            </a:r>
            <a:r>
              <a:rPr lang="en-US" sz="1800" i="0" dirty="0">
                <a:effectLst/>
                <a:latin typeface="Arial" panose="020B0604020202020204" pitchFamily="34" charset="0"/>
                <a:ea typeface="Arial" panose="020B0604020202020204" pitchFamily="34" charset="0"/>
              </a:rPr>
              <a:t>u</a:t>
            </a:r>
            <a:r>
              <a:rPr lang="en-US" sz="1800" i="0" spc="-10"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s</a:t>
            </a:r>
            <a:r>
              <a:rPr lang="en-US" sz="1800" i="0" spc="-5" dirty="0">
                <a:effectLst/>
                <a:latin typeface="Arial" panose="020B0604020202020204" pitchFamily="34" charset="0"/>
                <a:ea typeface="Arial" panose="020B0604020202020204" pitchFamily="34" charset="0"/>
              </a:rPr>
              <a:t>i</a:t>
            </a:r>
            <a:r>
              <a:rPr lang="en-US" sz="1800" i="0" dirty="0">
                <a:effectLst/>
                <a:latin typeface="Arial" panose="020B0604020202020204" pitchFamily="34" charset="0"/>
                <a:ea typeface="Arial" panose="020B0604020202020204" pitchFamily="34" charset="0"/>
              </a:rPr>
              <a:t>ng</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s</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uden</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s, </a:t>
            </a:r>
            <a:r>
              <a:rPr lang="en-US" sz="1800" i="0" spc="-15" dirty="0">
                <a:effectLst/>
                <a:latin typeface="Arial" panose="020B0604020202020204" pitchFamily="34" charset="0"/>
                <a:ea typeface="Arial" panose="020B0604020202020204" pitchFamily="34" charset="0"/>
              </a:rPr>
              <a:t>w</a:t>
            </a:r>
            <a:r>
              <a:rPr lang="en-US" sz="1800" i="0" spc="-5" dirty="0">
                <a:effectLst/>
                <a:latin typeface="Arial" panose="020B0604020202020204" pitchFamily="34" charset="0"/>
                <a:ea typeface="Arial" panose="020B0604020202020204" pitchFamily="34" charset="0"/>
              </a:rPr>
              <a:t>i</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h</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or</a:t>
            </a:r>
            <a:r>
              <a:rPr lang="en-US" sz="1800" i="0" spc="10" dirty="0">
                <a:effectLst/>
                <a:latin typeface="Arial" panose="020B0604020202020204" pitchFamily="34" charset="0"/>
                <a:ea typeface="Arial" panose="020B0604020202020204" pitchFamily="34" charset="0"/>
              </a:rPr>
              <a:t> </a:t>
            </a:r>
            <a:r>
              <a:rPr lang="en-US" sz="1800" i="0" spc="-15" dirty="0">
                <a:effectLst/>
                <a:latin typeface="Arial" panose="020B0604020202020204" pitchFamily="34" charset="0"/>
                <a:ea typeface="Arial" panose="020B0604020202020204" pitchFamily="34" charset="0"/>
              </a:rPr>
              <a:t>w</a:t>
            </a:r>
            <a:r>
              <a:rPr lang="en-US" sz="1800" i="0" spc="-5" dirty="0">
                <a:effectLst/>
                <a:latin typeface="Arial" panose="020B0604020202020204" pitchFamily="34" charset="0"/>
                <a:ea typeface="Arial" panose="020B0604020202020204" pitchFamily="34" charset="0"/>
              </a:rPr>
              <a:t>i</a:t>
            </a:r>
            <a:r>
              <a:rPr lang="en-US" sz="1800" i="0" spc="5" dirty="0">
                <a:effectLst/>
                <a:latin typeface="Arial" panose="020B0604020202020204" pitchFamily="34" charset="0"/>
                <a:ea typeface="Arial" panose="020B0604020202020204" pitchFamily="34" charset="0"/>
              </a:rPr>
              <a:t>t</a:t>
            </a:r>
            <a:r>
              <a:rPr lang="en-US" sz="1800" i="0" dirty="0">
                <a:effectLst/>
                <a:latin typeface="Arial" panose="020B0604020202020204" pitchFamily="34" charset="0"/>
                <a:ea typeface="Arial" panose="020B0604020202020204" pitchFamily="34" charset="0"/>
              </a:rPr>
              <a:t>hout </a:t>
            </a:r>
            <a:r>
              <a:rPr lang="en-US" sz="1800" i="0" spc="5" dirty="0">
                <a:effectLst/>
                <a:latin typeface="Arial" panose="020B0604020202020204" pitchFamily="34" charset="0"/>
                <a:ea typeface="Arial" panose="020B0604020202020204" pitchFamily="34" charset="0"/>
              </a:rPr>
              <a:t>r</a:t>
            </a:r>
            <a:r>
              <a:rPr lang="en-US" sz="1800" i="0" dirty="0">
                <a:effectLst/>
                <a:latin typeface="Arial" panose="020B0604020202020204" pitchFamily="34" charset="0"/>
                <a:ea typeface="Arial" panose="020B0604020202020204" pitchFamily="34" charset="0"/>
              </a:rPr>
              <a:t>easonab</a:t>
            </a:r>
            <a:r>
              <a:rPr lang="en-US" sz="1800" i="0" spc="-5" dirty="0">
                <a:effectLst/>
                <a:latin typeface="Arial" panose="020B0604020202020204" pitchFamily="34" charset="0"/>
                <a:ea typeface="Arial" panose="020B0604020202020204" pitchFamily="34" charset="0"/>
              </a:rPr>
              <a:t>l</a:t>
            </a:r>
            <a:r>
              <a:rPr lang="en-US" sz="1800" i="0" dirty="0">
                <a:effectLst/>
                <a:latin typeface="Arial" panose="020B0604020202020204" pitchFamily="34" charset="0"/>
                <a:ea typeface="Arial" panose="020B0604020202020204" pitchFamily="34" charset="0"/>
              </a:rPr>
              <a:t>e</a:t>
            </a:r>
            <a:r>
              <a:rPr lang="en-US" sz="1800" i="0" spc="5" dirty="0">
                <a:effectLst/>
                <a:latin typeface="Arial" panose="020B0604020202020204" pitchFamily="34" charset="0"/>
                <a:ea typeface="Arial" panose="020B0604020202020204" pitchFamily="34" charset="0"/>
              </a:rPr>
              <a:t> </a:t>
            </a:r>
            <a:r>
              <a:rPr lang="en-US" sz="1800" i="0" dirty="0">
                <a:effectLst/>
                <a:latin typeface="Arial" panose="020B0604020202020204" pitchFamily="34" charset="0"/>
                <a:ea typeface="Arial" panose="020B0604020202020204" pitchFamily="34" charset="0"/>
              </a:rPr>
              <a:t>acc</a:t>
            </a:r>
            <a:r>
              <a:rPr lang="en-US" sz="1800" i="0" spc="-15" dirty="0">
                <a:effectLst/>
                <a:latin typeface="Arial" panose="020B0604020202020204" pitchFamily="34" charset="0"/>
                <a:ea typeface="Arial" panose="020B0604020202020204" pitchFamily="34" charset="0"/>
              </a:rPr>
              <a:t>o</a:t>
            </a:r>
            <a:r>
              <a:rPr lang="en-US" sz="1800" i="0" spc="-10" dirty="0">
                <a:effectLst/>
                <a:latin typeface="Arial" panose="020B0604020202020204" pitchFamily="34" charset="0"/>
                <a:ea typeface="Arial" panose="020B0604020202020204" pitchFamily="34" charset="0"/>
              </a:rPr>
              <a:t>m</a:t>
            </a:r>
            <a:r>
              <a:rPr lang="en-US" sz="1800" i="0" spc="5" dirty="0">
                <a:effectLst/>
                <a:latin typeface="Arial" panose="020B0604020202020204" pitchFamily="34" charset="0"/>
                <a:ea typeface="Arial" panose="020B0604020202020204" pitchFamily="34" charset="0"/>
              </a:rPr>
              <a:t>m</a:t>
            </a:r>
            <a:r>
              <a:rPr lang="en-US" sz="1800" i="0" dirty="0">
                <a:effectLst/>
                <a:latin typeface="Arial" panose="020B0604020202020204" pitchFamily="34" charset="0"/>
                <a:ea typeface="Arial" panose="020B0604020202020204" pitchFamily="34" charset="0"/>
              </a:rPr>
              <a:t>oda</a:t>
            </a:r>
            <a:r>
              <a:rPr lang="en-US" sz="1800" i="0" spc="-5" dirty="0">
                <a:effectLst/>
                <a:latin typeface="Arial" panose="020B0604020202020204" pitchFamily="34" charset="0"/>
                <a:ea typeface="Arial" panose="020B0604020202020204" pitchFamily="34" charset="0"/>
              </a:rPr>
              <a:t>ti</a:t>
            </a:r>
            <a:r>
              <a:rPr lang="en-US" sz="1800" i="0" dirty="0">
                <a:effectLst/>
                <a:latin typeface="Arial" panose="020B0604020202020204" pitchFamily="34" charset="0"/>
                <a:ea typeface="Arial" panose="020B0604020202020204" pitchFamily="34" charset="0"/>
              </a:rPr>
              <a:t>on.</a:t>
            </a:r>
          </a:p>
          <a:p>
            <a:pPr marL="0" lvl="1"/>
            <a:endParaRPr lang="en-US" sz="1800" i="0" dirty="0">
              <a:latin typeface="Arial" panose="020B0604020202020204" pitchFamily="34" charset="0"/>
            </a:endParaRPr>
          </a:p>
          <a:p>
            <a:pPr marL="0" lvl="1"/>
            <a:r>
              <a:rPr lang="en-US" sz="1800" i="0" dirty="0">
                <a:latin typeface="Arial" panose="020B0604020202020204" pitchFamily="34" charset="0"/>
              </a:rPr>
              <a:t>Review the Radiation Oncology Program Essential Functions:</a:t>
            </a:r>
            <a:br>
              <a:rPr lang="en-US" sz="1800" i="0" dirty="0">
                <a:latin typeface="Arial" panose="020B0604020202020204" pitchFamily="34" charset="0"/>
              </a:rPr>
            </a:br>
            <a:br>
              <a:rPr lang="en-US" sz="2400" i="0" dirty="0">
                <a:latin typeface="Arial" panose="020B0604020202020204" pitchFamily="34" charset="0"/>
              </a:rPr>
            </a:br>
            <a:r>
              <a:rPr lang="en-US" sz="1800" i="0" dirty="0">
                <a:latin typeface="Arial" panose="020B0604020202020204" pitchFamily="34" charset="0"/>
                <a:hlinkClick r:id="rId2" tooltip="VWCC Radiation Oncology Essential Functions"/>
              </a:rPr>
              <a:t>www.virginiawestern.edu/academics/health-professions/radiation-oncology/essential-functions </a:t>
            </a:r>
            <a:endParaRPr lang="en-US" sz="1800" i="0" dirty="0">
              <a:latin typeface="Arial" panose="020B0604020202020204" pitchFamily="34" charset="0"/>
            </a:endParaRPr>
          </a:p>
          <a:p>
            <a:pPr lvl="1"/>
            <a:endParaRPr lang="en-US" sz="1100"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324E61D7-2F40-0757-C62A-97C30DE63496}"/>
              </a:ext>
            </a:extLst>
          </p:cNvPr>
          <p:cNvSpPr>
            <a:spLocks noGrp="1"/>
          </p:cNvSpPr>
          <p:nvPr>
            <p:ph type="sldNum" sz="quarter" idx="4"/>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7192477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366665" y="466165"/>
            <a:ext cx="10058400" cy="1189554"/>
          </a:xfrm>
        </p:spPr>
        <p:txBody>
          <a:bodyPr/>
          <a:lstStyle/>
          <a:p>
            <a:r>
              <a:rPr lang="en-US" dirty="0"/>
              <a:t>How to apply</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72770" y="1909865"/>
            <a:ext cx="10200782" cy="4628826"/>
          </a:xfrm>
        </p:spPr>
        <p:txBody>
          <a:bodyPr>
            <a:normAutofit lnSpcReduction="10000"/>
          </a:bodyPr>
          <a:lstStyle/>
          <a:p>
            <a:pPr marL="509588" lvl="1" indent="-185738">
              <a:buClrTx/>
              <a:buFont typeface="Arial" panose="020B0604020202020204" pitchFamily="34" charset="0"/>
              <a:buChar char="•"/>
            </a:pPr>
            <a:r>
              <a:rPr lang="en-US" sz="1900" i="0" dirty="0">
                <a:latin typeface="Arial" panose="020B0604020202020204" pitchFamily="34" charset="0"/>
              </a:rPr>
              <a:t>Apply by </a:t>
            </a:r>
            <a:r>
              <a:rPr lang="en-US" sz="1900" b="1" i="0" dirty="0">
                <a:latin typeface="Arial" panose="020B0604020202020204" pitchFamily="34" charset="0"/>
              </a:rPr>
              <a:t>March 15 </a:t>
            </a:r>
            <a:r>
              <a:rPr lang="en-US" sz="1900" i="0" dirty="0">
                <a:latin typeface="Arial" panose="020B0604020202020204" pitchFamily="34" charset="0"/>
              </a:rPr>
              <a:t>after meeting all requirements</a:t>
            </a:r>
          </a:p>
          <a:p>
            <a:pPr marL="509588" lvl="1" indent="-185738">
              <a:buClrTx/>
              <a:buFont typeface="Arial" panose="020B0604020202020204" pitchFamily="34" charset="0"/>
              <a:buChar char="•"/>
            </a:pPr>
            <a:r>
              <a:rPr lang="en-US" sz="1900" i="0" dirty="0">
                <a:latin typeface="Arial" panose="020B0604020202020204" pitchFamily="34" charset="0"/>
              </a:rPr>
              <a:t>Make sure you have applied to both VWCC and NOVA</a:t>
            </a:r>
          </a:p>
          <a:p>
            <a:pPr marL="509588" lvl="1" indent="-185738">
              <a:buClrTx/>
              <a:buFont typeface="Arial" panose="020B0604020202020204" pitchFamily="34" charset="0"/>
              <a:buChar char="•"/>
            </a:pPr>
            <a:r>
              <a:rPr lang="en-US" sz="1900" i="0" dirty="0">
                <a:latin typeface="Arial" panose="020B0604020202020204" pitchFamily="34" charset="0"/>
              </a:rPr>
              <a:t>Have all official high school and college transcripts or GED scores</a:t>
            </a:r>
          </a:p>
          <a:p>
            <a:pPr marL="509588" lvl="1" indent="-185738">
              <a:buClrTx/>
              <a:buFont typeface="Arial" panose="020B0604020202020204" pitchFamily="34" charset="0"/>
              <a:buChar char="•"/>
            </a:pPr>
            <a:r>
              <a:rPr lang="en-US" sz="1900" i="0" dirty="0">
                <a:latin typeface="Arial" panose="020B0604020202020204" pitchFamily="34" charset="0"/>
              </a:rPr>
              <a:t>Have two letters of recommendation from employers/professors</a:t>
            </a:r>
          </a:p>
          <a:p>
            <a:pPr marL="509588" lvl="1" indent="-185738">
              <a:buClrTx/>
              <a:buFont typeface="Arial" panose="020B0604020202020204" pitchFamily="34" charset="0"/>
              <a:buChar char="•"/>
            </a:pPr>
            <a:r>
              <a:rPr lang="en-US" sz="1900" i="0" dirty="0">
                <a:latin typeface="Arial" panose="020B0604020202020204" pitchFamily="34" charset="0"/>
              </a:rPr>
              <a:t>Have a copy of any healthcare licensure or certification </a:t>
            </a:r>
            <a:br>
              <a:rPr lang="en-US" sz="1900" i="0" dirty="0">
                <a:latin typeface="Arial" panose="020B0604020202020204" pitchFamily="34" charset="0"/>
              </a:rPr>
            </a:br>
            <a:r>
              <a:rPr lang="en-US" sz="1900" i="0" dirty="0">
                <a:latin typeface="Arial" panose="020B0604020202020204" pitchFamily="34" charset="0"/>
              </a:rPr>
              <a:t>(if applicable-not required)</a:t>
            </a:r>
          </a:p>
          <a:p>
            <a:pPr marL="509588" lvl="1" indent="-185738">
              <a:buClrTx/>
              <a:buFont typeface="Arial" panose="020B0604020202020204" pitchFamily="34" charset="0"/>
              <a:buChar char="•"/>
            </a:pPr>
            <a:r>
              <a:rPr lang="en-US" sz="1900" i="0" dirty="0">
                <a:latin typeface="Arial" panose="020B0604020202020204" pitchFamily="34" charset="0"/>
              </a:rPr>
              <a:t>Complete a Virginia Western </a:t>
            </a:r>
            <a:r>
              <a:rPr lang="en-US" sz="1900" b="1" i="0" dirty="0">
                <a:latin typeface="Arial" panose="020B0604020202020204" pitchFamily="34" charset="0"/>
              </a:rPr>
              <a:t>Radiation Oncology Application</a:t>
            </a:r>
          </a:p>
          <a:p>
            <a:pPr marL="509588" lvl="1" indent="-185738">
              <a:buClrTx/>
              <a:buFont typeface="Arial" panose="020B0604020202020204" pitchFamily="34" charset="0"/>
              <a:buChar char="•"/>
            </a:pPr>
            <a:r>
              <a:rPr lang="en-US" sz="1900" i="0" dirty="0">
                <a:latin typeface="Arial" panose="020B0604020202020204" pitchFamily="34" charset="0"/>
              </a:rPr>
              <a:t>Indicate </a:t>
            </a:r>
            <a:r>
              <a:rPr lang="en-US" sz="1900" b="1" i="0" dirty="0">
                <a:latin typeface="Arial" panose="020B0604020202020204" pitchFamily="34" charset="0"/>
              </a:rPr>
              <a:t>NOVA</a:t>
            </a:r>
            <a:r>
              <a:rPr lang="en-US" sz="1900" i="0" dirty="0">
                <a:latin typeface="Arial" panose="020B0604020202020204" pitchFamily="34" charset="0"/>
              </a:rPr>
              <a:t> for your campus preference on the application</a:t>
            </a:r>
          </a:p>
          <a:p>
            <a:pPr marL="509588" lvl="1" indent="-185738">
              <a:buClrTx/>
              <a:buFont typeface="Arial" panose="020B0604020202020204" pitchFamily="34" charset="0"/>
              <a:buChar char="•"/>
            </a:pPr>
            <a:r>
              <a:rPr lang="en-US" sz="1900" i="0" dirty="0">
                <a:latin typeface="Arial" panose="020B0604020202020204" pitchFamily="34" charset="0"/>
              </a:rPr>
              <a:t>Follow all directions on the VWCC Radiation Oncology application website to create an account and successfully submit your application package</a:t>
            </a:r>
          </a:p>
          <a:p>
            <a:pPr marL="509588" lvl="1" indent="-185738">
              <a:buClrTx/>
              <a:buFont typeface="Arial" panose="020B0604020202020204" pitchFamily="34" charset="0"/>
              <a:buChar char="•"/>
            </a:pPr>
            <a:r>
              <a:rPr lang="en-US" sz="1900" i="0" dirty="0">
                <a:latin typeface="Arial" panose="020B0604020202020204" pitchFamily="34" charset="0"/>
              </a:rPr>
              <a:t>Early application is highly recommended</a:t>
            </a:r>
          </a:p>
          <a:p>
            <a:pPr marL="323850" lvl="1" indent="187325">
              <a:tabLst>
                <a:tab pos="511175" algn="l"/>
              </a:tabLst>
            </a:pPr>
            <a:r>
              <a:rPr lang="en-US" sz="1900" i="0" dirty="0">
                <a:latin typeface="Arial" panose="020B0604020202020204" pitchFamily="34" charset="0"/>
                <a:hlinkClick r:id="rId2" tooltip="VWCC Radiation Oncology Application"/>
              </a:rPr>
              <a:t>www.virginiawestern.edu/academics/health-professions/radiation-oncology/apply </a:t>
            </a:r>
            <a:endParaRPr lang="en-US" sz="1900" i="0" dirty="0">
              <a:latin typeface="Arial" panose="020B0604020202020204" pitchFamily="34" charset="0"/>
            </a:endParaRPr>
          </a:p>
        </p:txBody>
      </p:sp>
      <p:pic>
        <p:nvPicPr>
          <p:cNvPr id="11" name="Picture 10" descr="Screenshot of the account creation step on the Radiation Oncology Application&#10;">
            <a:extLst>
              <a:ext uri="{FF2B5EF4-FFF2-40B4-BE49-F238E27FC236}">
                <a16:creationId xmlns:a16="http://schemas.microsoft.com/office/drawing/2014/main" id="{E6DC2EBF-28B6-DB98-6804-8EB2B54B51AC}"/>
              </a:ext>
            </a:extLst>
          </p:cNvPr>
          <p:cNvPicPr>
            <a:picLocks noChangeAspect="1"/>
          </p:cNvPicPr>
          <p:nvPr/>
        </p:nvPicPr>
        <p:blipFill>
          <a:blip r:embed="rId3"/>
          <a:stretch>
            <a:fillRect/>
          </a:stretch>
        </p:blipFill>
        <p:spPr>
          <a:xfrm>
            <a:off x="8362435" y="1966379"/>
            <a:ext cx="2408410" cy="1909604"/>
          </a:xfrm>
          <a:prstGeom prst="rect">
            <a:avLst/>
          </a:prstGeom>
          <a:ln w="3175">
            <a:solidFill>
              <a:schemeClr val="tx1"/>
            </a:solidFill>
          </a:ln>
        </p:spPr>
      </p:pic>
      <p:sp>
        <p:nvSpPr>
          <p:cNvPr id="12" name="TextBox 11">
            <a:extLst>
              <a:ext uri="{FF2B5EF4-FFF2-40B4-BE49-F238E27FC236}">
                <a16:creationId xmlns:a16="http://schemas.microsoft.com/office/drawing/2014/main" id="{480BAD48-C12C-1A48-1344-264A077DB3C3}"/>
              </a:ext>
            </a:extLst>
          </p:cNvPr>
          <p:cNvSpPr txBox="1"/>
          <p:nvPr/>
        </p:nvSpPr>
        <p:spPr>
          <a:xfrm>
            <a:off x="8093135" y="3976240"/>
            <a:ext cx="3704416" cy="523220"/>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Screenshot of the account creation </a:t>
            </a:r>
            <a:br>
              <a:rPr lang="en-US" sz="1400" i="1" dirty="0">
                <a:latin typeface="Arial" panose="020B0604020202020204" pitchFamily="34" charset="0"/>
                <a:cs typeface="Arial" panose="020B0604020202020204" pitchFamily="34" charset="0"/>
              </a:rPr>
            </a:br>
            <a:r>
              <a:rPr lang="en-US" sz="1400" i="1" dirty="0">
                <a:latin typeface="Arial" panose="020B0604020202020204" pitchFamily="34" charset="0"/>
                <a:cs typeface="Arial" panose="020B0604020202020204" pitchFamily="34" charset="0"/>
              </a:rPr>
              <a:t>step on the Radiation Oncology Application</a:t>
            </a:r>
            <a:endParaRPr lang="en-US" sz="1400" b="0" i="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9686543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6BDF0-CEBD-31FE-827E-8F2F9104A7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398685-86B7-9B8E-A2A4-2CDAFACDCD2A}"/>
              </a:ext>
            </a:extLst>
          </p:cNvPr>
          <p:cNvSpPr>
            <a:spLocks noGrp="1"/>
          </p:cNvSpPr>
          <p:nvPr>
            <p:ph type="title"/>
          </p:nvPr>
        </p:nvSpPr>
        <p:spPr>
          <a:xfrm>
            <a:off x="703344" y="390765"/>
            <a:ext cx="10058400" cy="1189554"/>
          </a:xfrm>
        </p:spPr>
        <p:txBody>
          <a:bodyPr/>
          <a:lstStyle/>
          <a:p>
            <a:r>
              <a:rPr lang="en-US" dirty="0"/>
              <a:t>After application</a:t>
            </a:r>
          </a:p>
        </p:txBody>
      </p:sp>
      <p:sp>
        <p:nvSpPr>
          <p:cNvPr id="3" name="Content Placeholder 2">
            <a:extLst>
              <a:ext uri="{FF2B5EF4-FFF2-40B4-BE49-F238E27FC236}">
                <a16:creationId xmlns:a16="http://schemas.microsoft.com/office/drawing/2014/main" id="{F41B6F13-D764-CCB2-116E-861131B6285A}"/>
              </a:ext>
            </a:extLst>
          </p:cNvPr>
          <p:cNvSpPr>
            <a:spLocks noGrp="1"/>
          </p:cNvSpPr>
          <p:nvPr>
            <p:ph sz="quarter" idx="12"/>
          </p:nvPr>
        </p:nvSpPr>
        <p:spPr>
          <a:xfrm>
            <a:off x="344756" y="1758470"/>
            <a:ext cx="9861176" cy="4450252"/>
          </a:xfrm>
        </p:spPr>
        <p:txBody>
          <a:bodyPr>
            <a:normAutofit/>
          </a:bodyPr>
          <a:lstStyle/>
          <a:p>
            <a:pPr marL="509588" lvl="1" indent="-185738">
              <a:buClrTx/>
              <a:buFont typeface="Arial" panose="020B0604020202020204" pitchFamily="34" charset="0"/>
              <a:buChar char="•"/>
            </a:pPr>
            <a:r>
              <a:rPr lang="en-US" sz="1900" i="0" dirty="0">
                <a:latin typeface="Arial" panose="020B0604020202020204" pitchFamily="34" charset="0"/>
              </a:rPr>
              <a:t>All communication regarding the application process will be sent to the email associated with your Navigate account</a:t>
            </a:r>
          </a:p>
          <a:p>
            <a:pPr marL="509588" lvl="1" indent="-185738">
              <a:buClrTx/>
              <a:buFont typeface="Arial" panose="020B0604020202020204" pitchFamily="34" charset="0"/>
              <a:buChar char="•"/>
            </a:pPr>
            <a:r>
              <a:rPr lang="en-US" sz="1900" i="0" dirty="0">
                <a:latin typeface="Arial" panose="020B0604020202020204" pitchFamily="34" charset="0"/>
              </a:rPr>
              <a:t>Qualified applicants will receive an interview process letter and a final fall status letter to the email listed in Navigate </a:t>
            </a:r>
          </a:p>
          <a:p>
            <a:pPr marL="509588" lvl="1" indent="-185738">
              <a:buClrTx/>
              <a:buFont typeface="Arial" panose="020B0604020202020204" pitchFamily="34" charset="0"/>
              <a:buChar char="•"/>
            </a:pPr>
            <a:r>
              <a:rPr lang="en-US" sz="1900" i="0" dirty="0">
                <a:latin typeface="Arial" panose="020B0604020202020204" pitchFamily="34" charset="0"/>
              </a:rPr>
              <a:t>Please be aware of the email account associated with your Navigate platform and turn on your notifications in Navigate</a:t>
            </a:r>
          </a:p>
          <a:p>
            <a:pPr marL="509588" lvl="1" indent="-185738">
              <a:buClrTx/>
              <a:buFont typeface="Arial" panose="020B0604020202020204" pitchFamily="34" charset="0"/>
              <a:buChar char="•"/>
            </a:pPr>
            <a:r>
              <a:rPr lang="en-US" sz="1900" i="0" dirty="0">
                <a:latin typeface="Arial" panose="020B0604020202020204" pitchFamily="34" charset="0"/>
              </a:rPr>
              <a:t>Qualified applicants may be contacted from mid April to mid May to schedule the program interview</a:t>
            </a:r>
          </a:p>
          <a:p>
            <a:pPr marL="323850" lvl="1"/>
            <a:endParaRPr lang="en-US" sz="1900" i="0" dirty="0">
              <a:latin typeface="Arial" panose="020B0604020202020204" pitchFamily="34" charset="0"/>
            </a:endParaRPr>
          </a:p>
          <a:p>
            <a:pPr marL="323850" lvl="1"/>
            <a:r>
              <a:rPr lang="en-US" sz="1900" b="1" i="0" dirty="0">
                <a:latin typeface="Arial" panose="020B0604020202020204" pitchFamily="34" charset="0"/>
              </a:rPr>
              <a:t>Navigate Resources: </a:t>
            </a:r>
            <a:r>
              <a:rPr lang="en-US" sz="1900" i="0" dirty="0">
                <a:latin typeface="Arial" panose="020B0604020202020204" pitchFamily="34" charset="0"/>
                <a:hlinkClick r:id="rId2" tooltip="Navigate Resources"/>
              </a:rPr>
              <a:t>www.nvcc.edu/student-resources/advising/navigate.html </a:t>
            </a:r>
            <a:endParaRPr lang="en-US" sz="1900" i="0" dirty="0">
              <a:latin typeface="Arial" panose="020B0604020202020204" pitchFamily="34" charset="0"/>
            </a:endParaRPr>
          </a:p>
          <a:p>
            <a:pPr lvl="1"/>
            <a:endParaRPr lang="en-US" sz="1100"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09070F77-68D7-F57F-C439-15CEEEF3DCE7}"/>
              </a:ext>
            </a:extLst>
          </p:cNvPr>
          <p:cNvSpPr>
            <a:spLocks noGrp="1"/>
          </p:cNvSpPr>
          <p:nvPr>
            <p:ph type="sldNum" sz="quarter" idx="4"/>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553531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500797" y="113418"/>
            <a:ext cx="10058400" cy="1189554"/>
          </a:xfrm>
        </p:spPr>
        <p:txBody>
          <a:bodyPr/>
          <a:lstStyle/>
          <a:p>
            <a:r>
              <a:rPr lang="en-US" dirty="0"/>
              <a:t>Competitive admission</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202650" y="1418139"/>
            <a:ext cx="11234537" cy="5132676"/>
          </a:xfrm>
        </p:spPr>
        <p:txBody>
          <a:bodyPr>
            <a:normAutofit lnSpcReduction="10000"/>
          </a:bodyPr>
          <a:lstStyle/>
          <a:p>
            <a:pPr lvl="1"/>
            <a:r>
              <a:rPr lang="en-US" sz="1800" b="1" i="0" dirty="0">
                <a:latin typeface="Arial" panose="020B0604020202020204" pitchFamily="34" charset="0"/>
              </a:rPr>
              <a:t>Meeting the minimum application requirements does not guarantee acceptance</a:t>
            </a:r>
            <a:br>
              <a:rPr lang="en-US" sz="1000" b="1" i="0" dirty="0">
                <a:latin typeface="Arial" panose="020B0604020202020204" pitchFamily="34" charset="0"/>
              </a:rPr>
            </a:br>
            <a:endParaRPr lang="en-US" sz="1000" b="1" i="0" dirty="0">
              <a:latin typeface="Arial" panose="020B0604020202020204" pitchFamily="34" charset="0"/>
            </a:endParaRPr>
          </a:p>
          <a:p>
            <a:pPr marL="666900" lvl="1" indent="-342900">
              <a:buClrTx/>
              <a:buFont typeface="Arial" panose="020B0604020202020204" pitchFamily="34" charset="0"/>
              <a:buChar char="•"/>
            </a:pPr>
            <a:r>
              <a:rPr lang="en-US" sz="1700" i="0" dirty="0">
                <a:latin typeface="Arial" panose="020B0604020202020204" pitchFamily="34" charset="0"/>
              </a:rPr>
              <a:t>Admission in the program is competitive</a:t>
            </a:r>
          </a:p>
          <a:p>
            <a:pPr marL="666900" lvl="1" indent="-342900">
              <a:buClrTx/>
              <a:buFont typeface="Arial" panose="020B0604020202020204" pitchFamily="34" charset="0"/>
              <a:buChar char="•"/>
            </a:pPr>
            <a:r>
              <a:rPr lang="en-US" sz="1700" i="0" dirty="0">
                <a:latin typeface="Arial" panose="020B0604020202020204" pitchFamily="34" charset="0"/>
              </a:rPr>
              <a:t>There are 10 openings for NOVA each year</a:t>
            </a:r>
          </a:p>
          <a:p>
            <a:pPr marL="666900" lvl="1" indent="-342900">
              <a:buClrTx/>
              <a:buFont typeface="Arial" panose="020B0604020202020204" pitchFamily="34" charset="0"/>
              <a:buChar char="•"/>
            </a:pPr>
            <a:r>
              <a:rPr lang="en-US" sz="1700" i="0" dirty="0">
                <a:latin typeface="Arial" panose="020B0604020202020204" pitchFamily="34" charset="0"/>
              </a:rPr>
              <a:t>Interviews for qualified applicants are in mid-April to mid May each year</a:t>
            </a:r>
          </a:p>
          <a:p>
            <a:pPr marL="666900" lvl="1" indent="-342900">
              <a:buFont typeface="Arial" panose="020B0604020202020204" pitchFamily="34" charset="0"/>
              <a:buChar char="•"/>
            </a:pPr>
            <a:endParaRPr lang="en-US" sz="1700" i="0" dirty="0">
              <a:latin typeface="Arial" panose="020B0604020202020204" pitchFamily="34" charset="0"/>
            </a:endParaRPr>
          </a:p>
          <a:p>
            <a:pPr lvl="1"/>
            <a:r>
              <a:rPr lang="en-US" sz="1700" i="0" dirty="0">
                <a:latin typeface="Arial" panose="020B0604020202020204" pitchFamily="34" charset="0"/>
              </a:rPr>
              <a:t>What the interview committee looks at:</a:t>
            </a:r>
          </a:p>
          <a:p>
            <a:pPr marL="609750" lvl="1" indent="-285750">
              <a:buClrTx/>
              <a:buFont typeface="Arial" panose="020B0604020202020204" pitchFamily="34" charset="0"/>
              <a:buChar char="•"/>
            </a:pPr>
            <a:r>
              <a:rPr lang="en-US" sz="1700" i="0" dirty="0">
                <a:latin typeface="Arial" panose="020B0604020202020204" pitchFamily="34" charset="0"/>
              </a:rPr>
              <a:t>Overall GPA</a:t>
            </a:r>
          </a:p>
          <a:p>
            <a:pPr marL="609750" lvl="1" indent="-285750">
              <a:buClrTx/>
              <a:buFont typeface="Arial" panose="020B0604020202020204" pitchFamily="34" charset="0"/>
              <a:buChar char="•"/>
            </a:pPr>
            <a:r>
              <a:rPr lang="en-US" sz="1700" i="0" dirty="0">
                <a:latin typeface="Arial" panose="020B0604020202020204" pitchFamily="34" charset="0"/>
              </a:rPr>
              <a:t>Math/science GPA and background</a:t>
            </a:r>
          </a:p>
          <a:p>
            <a:pPr marL="609750" lvl="1" indent="-285750">
              <a:buClrTx/>
              <a:buFont typeface="Arial" panose="020B0604020202020204" pitchFamily="34" charset="0"/>
              <a:buChar char="•"/>
            </a:pPr>
            <a:r>
              <a:rPr lang="en-US" sz="1700" i="0" dirty="0">
                <a:latin typeface="Arial" panose="020B0604020202020204" pitchFamily="34" charset="0"/>
              </a:rPr>
              <a:t>Understanding the job of a radiation therapist</a:t>
            </a:r>
          </a:p>
          <a:p>
            <a:pPr marL="609750" lvl="1" indent="-285750">
              <a:buClrTx/>
              <a:buFont typeface="Arial" panose="020B0604020202020204" pitchFamily="34" charset="0"/>
              <a:buChar char="•"/>
            </a:pPr>
            <a:r>
              <a:rPr lang="en-US" sz="1700" i="0" dirty="0">
                <a:latin typeface="Arial" panose="020B0604020202020204" pitchFamily="34" charset="0"/>
              </a:rPr>
              <a:t>Written communication skills</a:t>
            </a:r>
          </a:p>
          <a:p>
            <a:pPr marL="609750" lvl="1" indent="-285750">
              <a:buClrTx/>
              <a:buFont typeface="Arial" panose="020B0604020202020204" pitchFamily="34" charset="0"/>
              <a:buChar char="•"/>
            </a:pPr>
            <a:r>
              <a:rPr lang="en-US" sz="1700" i="0" dirty="0">
                <a:latin typeface="Arial" panose="020B0604020202020204" pitchFamily="34" charset="0"/>
              </a:rPr>
              <a:t>Personal interview conduct and oral communication skills</a:t>
            </a:r>
          </a:p>
          <a:p>
            <a:pPr marL="609750" lvl="1" indent="-285750">
              <a:buClrTx/>
              <a:buFont typeface="Arial" panose="020B0604020202020204" pitchFamily="34" charset="0"/>
              <a:buChar char="•"/>
            </a:pPr>
            <a:r>
              <a:rPr lang="en-US" sz="1700" i="0" dirty="0">
                <a:latin typeface="Arial" panose="020B0604020202020204" pitchFamily="34" charset="0"/>
              </a:rPr>
              <a:t>Letters of recommendation</a:t>
            </a:r>
          </a:p>
          <a:p>
            <a:pPr marL="609750" lvl="1" indent="-285750">
              <a:buClrTx/>
              <a:buFont typeface="Arial" panose="020B0604020202020204" pitchFamily="34" charset="0"/>
              <a:buChar char="•"/>
            </a:pPr>
            <a:r>
              <a:rPr lang="en-US" sz="1700" i="0" dirty="0">
                <a:latin typeface="Arial" panose="020B0604020202020204" pitchFamily="34" charset="0"/>
              </a:rPr>
              <a:t>Existing credentials in healthcare field (not required but is considered)</a:t>
            </a: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1864600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29653-04B7-2852-F6C4-272311F73C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1435C4-EDC9-6128-BE5E-DD8AB27588B8}"/>
              </a:ext>
            </a:extLst>
          </p:cNvPr>
          <p:cNvSpPr>
            <a:spLocks noGrp="1"/>
          </p:cNvSpPr>
          <p:nvPr>
            <p:ph type="title"/>
          </p:nvPr>
        </p:nvSpPr>
        <p:spPr>
          <a:xfrm>
            <a:off x="670628" y="311587"/>
            <a:ext cx="9692747" cy="1189554"/>
          </a:xfrm>
        </p:spPr>
        <p:txBody>
          <a:bodyPr/>
          <a:lstStyle/>
          <a:p>
            <a:r>
              <a:rPr lang="en-US" dirty="0"/>
              <a:t>Radiation oncology program</a:t>
            </a:r>
          </a:p>
        </p:txBody>
      </p:sp>
      <p:sp>
        <p:nvSpPr>
          <p:cNvPr id="3" name="Content Placeholder 2">
            <a:extLst>
              <a:ext uri="{FF2B5EF4-FFF2-40B4-BE49-F238E27FC236}">
                <a16:creationId xmlns:a16="http://schemas.microsoft.com/office/drawing/2014/main" id="{853D3754-6B77-CEA0-2E62-171D8AD772CA}"/>
              </a:ext>
            </a:extLst>
          </p:cNvPr>
          <p:cNvSpPr>
            <a:spLocks noGrp="1"/>
          </p:cNvSpPr>
          <p:nvPr>
            <p:ph sz="quarter" idx="12"/>
          </p:nvPr>
        </p:nvSpPr>
        <p:spPr>
          <a:xfrm>
            <a:off x="392835" y="1555036"/>
            <a:ext cx="5882459" cy="4991377"/>
          </a:xfrm>
        </p:spPr>
        <p:txBody>
          <a:bodyPr>
            <a:normAutofit fontScale="85000" lnSpcReduction="20000"/>
          </a:bodyPr>
          <a:lstStyle/>
          <a:p>
            <a:pPr marL="666900" lvl="1" indent="-342900">
              <a:buClrTx/>
              <a:buFont typeface="Arial" panose="020B0604020202020204" pitchFamily="34" charset="0"/>
              <a:buChar char="•"/>
            </a:pPr>
            <a:r>
              <a:rPr lang="en-US" i="0" dirty="0">
                <a:latin typeface="Arial" panose="020B0604020202020204" pitchFamily="34" charset="0"/>
              </a:rPr>
              <a:t>Full-time, 21-month program including the summer</a:t>
            </a:r>
          </a:p>
          <a:p>
            <a:pPr marL="666900" lvl="1" indent="-342900">
              <a:buClrTx/>
              <a:buFont typeface="Arial" panose="020B0604020202020204" pitchFamily="34" charset="0"/>
              <a:buChar char="•"/>
            </a:pPr>
            <a:r>
              <a:rPr lang="en-US" i="0" dirty="0">
                <a:latin typeface="Arial" panose="020B0604020202020204" pitchFamily="34" charset="0"/>
              </a:rPr>
              <a:t>Program cannot be completed part-time; employment is not recommended past the start of the summer semester</a:t>
            </a:r>
          </a:p>
          <a:p>
            <a:pPr marL="666900" lvl="1" indent="-342900">
              <a:buClrTx/>
              <a:buFont typeface="Arial" panose="020B0604020202020204" pitchFamily="34" charset="0"/>
              <a:buChar char="•"/>
            </a:pPr>
            <a:r>
              <a:rPr lang="en-US" i="0" dirty="0">
                <a:latin typeface="Arial" panose="020B0604020202020204" pitchFamily="34" charset="0"/>
              </a:rPr>
              <a:t>Students must earn a grade of C or higher in all classes to advance each semester</a:t>
            </a:r>
          </a:p>
          <a:p>
            <a:pPr marL="666900" lvl="1" indent="-342900">
              <a:buClrTx/>
              <a:buFont typeface="Arial" panose="020B0604020202020204" pitchFamily="34" charset="0"/>
              <a:buChar char="•"/>
            </a:pPr>
            <a:r>
              <a:rPr lang="en-US" i="0" dirty="0">
                <a:latin typeface="Arial" panose="020B0604020202020204" pitchFamily="34" charset="0"/>
              </a:rPr>
              <a:t>Distance learning technology connects students in a classroom at the NOVA Medical Education Campus with the Virginia Western professors and students for didactic (lecture) courses of the program</a:t>
            </a:r>
          </a:p>
          <a:p>
            <a:pPr marL="666900" lvl="1" indent="-342900">
              <a:buClrTx/>
              <a:buFont typeface="Arial" panose="020B0604020202020204" pitchFamily="34" charset="0"/>
              <a:buChar char="•"/>
            </a:pPr>
            <a:r>
              <a:rPr lang="en-US" i="0" dirty="0">
                <a:latin typeface="Arial" panose="020B0604020202020204" pitchFamily="34" charset="0"/>
              </a:rPr>
              <a:t>Clinical courses are taught by an instructor at NOVA</a:t>
            </a:r>
          </a:p>
          <a:p>
            <a:pPr marL="666900" lvl="1" indent="-342900">
              <a:buClrTx/>
              <a:buFont typeface="Arial" panose="020B0604020202020204" pitchFamily="34" charset="0"/>
              <a:buChar char="•"/>
            </a:pPr>
            <a:r>
              <a:rPr lang="en-US" i="0" dirty="0">
                <a:latin typeface="Arial" panose="020B0604020202020204" pitchFamily="34" charset="0"/>
              </a:rPr>
              <a:t>Other courses are delivered online or are taught asynchronously with students completing assignments by the due dates on their own time</a:t>
            </a:r>
          </a:p>
          <a:p>
            <a:pPr marL="666900" lvl="1" indent="-342900">
              <a:buClrTx/>
              <a:buFont typeface="Arial" panose="020B0604020202020204" pitchFamily="34" charset="0"/>
              <a:buChar char="•"/>
            </a:pPr>
            <a:r>
              <a:rPr lang="en-US" i="0" dirty="0">
                <a:latin typeface="Arial" panose="020B0604020202020204" pitchFamily="34" charset="0"/>
              </a:rPr>
              <a:t>Students also have open practice labs using a </a:t>
            </a:r>
            <a:r>
              <a:rPr lang="en-US" i="0" dirty="0">
                <a:latin typeface="Arial" panose="020B0604020202020204" pitchFamily="34" charset="0"/>
                <a:hlinkClick r:id="rId2" tooltip="Virtual Linear Accelerator Demo"/>
              </a:rPr>
              <a:t>virtual linear accelerator</a:t>
            </a:r>
            <a:endParaRPr lang="en-US" i="0" dirty="0">
              <a:latin typeface="Arial" panose="020B0604020202020204" pitchFamily="34" charset="0"/>
            </a:endParaRPr>
          </a:p>
          <a:p>
            <a:pPr marL="666900" lvl="1" indent="-342900">
              <a:buClrTx/>
              <a:buFont typeface="Arial" panose="020B0604020202020204" pitchFamily="34" charset="0"/>
              <a:buChar char="•"/>
            </a:pPr>
            <a:r>
              <a:rPr lang="en-US" i="0" dirty="0">
                <a:latin typeface="Arial" panose="020B0604020202020204" pitchFamily="34" charset="0"/>
              </a:rPr>
              <a:t>No travel to VWCC is required except for optional attendance at the VWCC pinning ceremony and graduation at the end of the program</a:t>
            </a:r>
          </a:p>
        </p:txBody>
      </p:sp>
      <p:pic>
        <p:nvPicPr>
          <p:cNvPr id="15" name="Picture 14" descr="Radiation therapy students practicing in lab">
            <a:extLst>
              <a:ext uri="{FF2B5EF4-FFF2-40B4-BE49-F238E27FC236}">
                <a16:creationId xmlns:a16="http://schemas.microsoft.com/office/drawing/2014/main" id="{C385931C-2731-A8CA-D748-32E309A9DD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022" y="1577784"/>
            <a:ext cx="3177578" cy="1902936"/>
          </a:xfrm>
          <a:prstGeom prst="rect">
            <a:avLst/>
          </a:prstGeom>
        </p:spPr>
      </p:pic>
      <p:sp>
        <p:nvSpPr>
          <p:cNvPr id="11" name="TextBox 10">
            <a:extLst>
              <a:ext uri="{FF2B5EF4-FFF2-40B4-BE49-F238E27FC236}">
                <a16:creationId xmlns:a16="http://schemas.microsoft.com/office/drawing/2014/main" id="{CDFB2019-4851-D32A-F8D0-998643C7CA11}"/>
              </a:ext>
            </a:extLst>
          </p:cNvPr>
          <p:cNvSpPr txBox="1"/>
          <p:nvPr/>
        </p:nvSpPr>
        <p:spPr>
          <a:xfrm>
            <a:off x="7141655" y="3512540"/>
            <a:ext cx="3596878" cy="307777"/>
          </a:xfrm>
          <a:prstGeom prst="rect">
            <a:avLst/>
          </a:prstGeom>
          <a:noFill/>
        </p:spPr>
        <p:txBody>
          <a:bodyPr wrap="square" rtlCol="0">
            <a:spAutoFit/>
          </a:bodyPr>
          <a:lstStyle/>
          <a:p>
            <a:pPr algn="l"/>
            <a:r>
              <a:rPr lang="en-US" sz="1400" i="1" dirty="0">
                <a:latin typeface="Arial" panose="020B0604020202020204" pitchFamily="34" charset="0"/>
                <a:cs typeface="Arial" panose="020B0604020202020204" pitchFamily="34" charset="0"/>
              </a:rPr>
              <a:t>Radiation therapy students practicing in lab</a:t>
            </a:r>
            <a:endParaRPr lang="en-US" sz="1400" b="0" i="1" dirty="0">
              <a:latin typeface="Arial" panose="020B0604020202020204" pitchFamily="34" charset="0"/>
              <a:cs typeface="Arial" panose="020B0604020202020204" pitchFamily="34" charset="0"/>
            </a:endParaRPr>
          </a:p>
        </p:txBody>
      </p:sp>
      <p:pic>
        <p:nvPicPr>
          <p:cNvPr id="16" name="Picture 15" descr="ROC students meeting in a classroom at MEC">
            <a:extLst>
              <a:ext uri="{FF2B5EF4-FFF2-40B4-BE49-F238E27FC236}">
                <a16:creationId xmlns:a16="http://schemas.microsoft.com/office/drawing/2014/main" id="{04F6776A-74EA-A80A-2828-A6F1AF3F08BC}"/>
              </a:ext>
            </a:extLst>
          </p:cNvPr>
          <p:cNvPicPr>
            <a:picLocks noChangeAspect="1"/>
          </p:cNvPicPr>
          <p:nvPr/>
        </p:nvPicPr>
        <p:blipFill>
          <a:blip r:embed="rId4">
            <a:extLst>
              <a:ext uri="{28A0092B-C50C-407E-A947-70E740481C1C}">
                <a14:useLocalDpi xmlns:a14="http://schemas.microsoft.com/office/drawing/2010/main" val="0"/>
              </a:ext>
            </a:extLst>
          </a:blip>
          <a:srcRect l="2353" t="5518"/>
          <a:stretch>
            <a:fillRect/>
          </a:stretch>
        </p:blipFill>
        <p:spPr>
          <a:xfrm>
            <a:off x="7338022" y="3980795"/>
            <a:ext cx="3202270" cy="2127584"/>
          </a:xfrm>
          <a:prstGeom prst="rect">
            <a:avLst/>
          </a:prstGeom>
        </p:spPr>
      </p:pic>
      <p:sp>
        <p:nvSpPr>
          <p:cNvPr id="17" name="TextBox 16">
            <a:extLst>
              <a:ext uri="{FF2B5EF4-FFF2-40B4-BE49-F238E27FC236}">
                <a16:creationId xmlns:a16="http://schemas.microsoft.com/office/drawing/2014/main" id="{F67DBDEF-0184-4882-8F8C-8AAD9CD79E21}"/>
              </a:ext>
            </a:extLst>
          </p:cNvPr>
          <p:cNvSpPr txBox="1"/>
          <p:nvPr/>
        </p:nvSpPr>
        <p:spPr>
          <a:xfrm>
            <a:off x="7028329" y="6146671"/>
            <a:ext cx="3986925" cy="307777"/>
          </a:xfrm>
          <a:prstGeom prst="rect">
            <a:avLst/>
          </a:prstGeom>
          <a:noFill/>
        </p:spPr>
        <p:txBody>
          <a:bodyPr wrap="square" rtlCol="0">
            <a:spAutoFit/>
          </a:bodyPr>
          <a:lstStyle/>
          <a:p>
            <a:pPr algn="l"/>
            <a:r>
              <a:rPr lang="en-US" sz="1400" i="1" dirty="0">
                <a:latin typeface="Arial" panose="020B0604020202020204" pitchFamily="34" charset="0"/>
                <a:cs typeface="Arial" panose="020B0604020202020204" pitchFamily="34" charset="0"/>
              </a:rPr>
              <a:t>ROC students meeting in a classroom at MEC</a:t>
            </a:r>
            <a:endParaRPr lang="en-US" sz="1400" b="0" i="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95635D7-420E-CE3E-6913-A4E6B45D1204}"/>
              </a:ext>
            </a:extLst>
          </p:cNvPr>
          <p:cNvSpPr>
            <a:spLocks noGrp="1"/>
          </p:cNvSpPr>
          <p:nvPr>
            <p:ph type="sldNum" sz="quarter" idx="4"/>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7099522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496326" y="833721"/>
            <a:ext cx="9692747" cy="765126"/>
          </a:xfrm>
        </p:spPr>
        <p:txBody>
          <a:bodyPr/>
          <a:lstStyle/>
          <a:p>
            <a:r>
              <a:rPr lang="en-US" dirty="0"/>
              <a:t>roc program Schedule</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437809" y="1868443"/>
            <a:ext cx="9809779" cy="4654749"/>
          </a:xfrm>
        </p:spPr>
        <p:txBody>
          <a:bodyPr>
            <a:noAutofit/>
          </a:bodyPr>
          <a:lstStyle/>
          <a:p>
            <a:pPr marL="90488">
              <a:spcBef>
                <a:spcPts val="0"/>
              </a:spcBef>
              <a:spcAft>
                <a:spcPts val="0"/>
              </a:spcAft>
              <a:buSzPct val="115000"/>
              <a:defRPr/>
            </a:pPr>
            <a:r>
              <a:rPr lang="en-US" sz="1600" b="1" dirty="0"/>
              <a:t>First Year, Fall Semester </a:t>
            </a:r>
          </a:p>
          <a:p>
            <a:pPr marL="90488">
              <a:spcBef>
                <a:spcPts val="0"/>
              </a:spcBef>
              <a:spcAft>
                <a:spcPts val="0"/>
              </a:spcAft>
              <a:buSzPct val="115000"/>
              <a:defRPr/>
            </a:pPr>
            <a:r>
              <a:rPr lang="en-US" sz="1600" dirty="0"/>
              <a:t>Lectures/labs at MEC on Wednesdays, other courses online</a:t>
            </a:r>
          </a:p>
          <a:p>
            <a:pPr marL="376238" indent="-285750">
              <a:spcBef>
                <a:spcPts val="0"/>
              </a:spcBef>
              <a:spcAft>
                <a:spcPts val="0"/>
              </a:spcAft>
              <a:buSzPct val="115000"/>
              <a:buFont typeface="Calibri" panose="020F0502020204030204" pitchFamily="34" charset="0"/>
              <a:buChar char="§"/>
              <a:defRPr/>
            </a:pPr>
            <a:endParaRPr lang="en-US" sz="1600" b="1" dirty="0"/>
          </a:p>
          <a:p>
            <a:pPr marL="90488">
              <a:spcBef>
                <a:spcPts val="0"/>
              </a:spcBef>
              <a:spcAft>
                <a:spcPts val="0"/>
              </a:spcAft>
              <a:buSzPct val="115000"/>
              <a:defRPr/>
            </a:pPr>
            <a:r>
              <a:rPr lang="en-US" sz="1600" b="1" dirty="0"/>
              <a:t>First Year, Spring Semester</a:t>
            </a:r>
          </a:p>
          <a:p>
            <a:pPr marL="90488">
              <a:spcBef>
                <a:spcPts val="0"/>
              </a:spcBef>
              <a:spcAft>
                <a:spcPts val="0"/>
              </a:spcAft>
              <a:buSzPct val="115000"/>
              <a:defRPr/>
            </a:pPr>
            <a:r>
              <a:rPr lang="en-US" sz="1600" dirty="0"/>
              <a:t>Lectures/labs at MEC on Wednesdays, other courses online</a:t>
            </a:r>
          </a:p>
          <a:p>
            <a:pPr marL="90488">
              <a:spcBef>
                <a:spcPts val="0"/>
              </a:spcBef>
              <a:spcAft>
                <a:spcPts val="0"/>
              </a:spcAft>
              <a:buSzPct val="115000"/>
              <a:defRPr/>
            </a:pPr>
            <a:r>
              <a:rPr lang="en-US" sz="1600" dirty="0"/>
              <a:t>Clinical Rotations at sites in Northern Virginia on Tuesdays and Thursdays 8 am - 4:30 pm</a:t>
            </a:r>
          </a:p>
          <a:p>
            <a:pPr marL="376238" indent="-285750">
              <a:spcBef>
                <a:spcPts val="0"/>
              </a:spcBef>
              <a:spcAft>
                <a:spcPts val="0"/>
              </a:spcAft>
              <a:buSzPct val="115000"/>
              <a:buFont typeface="Calibri" panose="020F0502020204030204" pitchFamily="34" charset="0"/>
              <a:buChar char="§"/>
              <a:defRPr/>
            </a:pPr>
            <a:endParaRPr lang="en-US" sz="1600" dirty="0"/>
          </a:p>
          <a:p>
            <a:pPr marL="90488">
              <a:spcBef>
                <a:spcPts val="0"/>
              </a:spcBef>
              <a:spcAft>
                <a:spcPts val="0"/>
              </a:spcAft>
              <a:buSzPct val="115000"/>
              <a:defRPr/>
            </a:pPr>
            <a:r>
              <a:rPr lang="en-US" sz="1600" b="1" dirty="0"/>
              <a:t>Summer Semester, 10 Weeks</a:t>
            </a:r>
          </a:p>
          <a:p>
            <a:pPr marL="90488">
              <a:spcBef>
                <a:spcPts val="0"/>
              </a:spcBef>
              <a:spcAft>
                <a:spcPts val="0"/>
              </a:spcAft>
              <a:buSzPct val="115000"/>
              <a:defRPr/>
            </a:pPr>
            <a:r>
              <a:rPr lang="en-US" sz="1600" dirty="0"/>
              <a:t>Clinical Rotations at sites in Northern Virginia Monday-Friday 8 am - 4:30 pm, 40 hours per week</a:t>
            </a:r>
          </a:p>
          <a:p>
            <a:pPr marL="376238" indent="-285750">
              <a:spcBef>
                <a:spcPts val="0"/>
              </a:spcBef>
              <a:spcAft>
                <a:spcPts val="0"/>
              </a:spcAft>
              <a:buSzPct val="115000"/>
              <a:buFont typeface="Calibri" panose="020F0502020204030204" pitchFamily="34" charset="0"/>
              <a:buChar char="§"/>
              <a:defRPr/>
            </a:pPr>
            <a:endParaRPr lang="en-US" sz="1600" b="1" dirty="0"/>
          </a:p>
          <a:p>
            <a:pPr marL="90488">
              <a:spcBef>
                <a:spcPts val="0"/>
              </a:spcBef>
              <a:spcAft>
                <a:spcPts val="0"/>
              </a:spcAft>
              <a:buSzPct val="115000"/>
              <a:defRPr/>
            </a:pPr>
            <a:r>
              <a:rPr lang="en-US" sz="1600" b="1" dirty="0"/>
              <a:t>Second Year, Fall Semester</a:t>
            </a:r>
          </a:p>
          <a:p>
            <a:pPr marL="90488">
              <a:spcBef>
                <a:spcPts val="0"/>
              </a:spcBef>
              <a:spcAft>
                <a:spcPts val="0"/>
              </a:spcAft>
              <a:buSzPct val="115000"/>
              <a:defRPr/>
            </a:pPr>
            <a:r>
              <a:rPr lang="en-US" sz="1600" dirty="0"/>
              <a:t>Lectures/labs at MEC on Thursdays</a:t>
            </a:r>
          </a:p>
          <a:p>
            <a:pPr marL="90488">
              <a:spcBef>
                <a:spcPts val="0"/>
              </a:spcBef>
              <a:spcAft>
                <a:spcPts val="0"/>
              </a:spcAft>
              <a:buSzPct val="115000"/>
              <a:defRPr/>
            </a:pPr>
            <a:r>
              <a:rPr lang="en-US" sz="1600" dirty="0"/>
              <a:t>Clinical Rotations at sites in Northern Virginia on Mondays, Wednesdays, and Fridays 8 am - 4:30 pm</a:t>
            </a:r>
          </a:p>
          <a:p>
            <a:pPr marL="376238" indent="-285750">
              <a:spcBef>
                <a:spcPts val="0"/>
              </a:spcBef>
              <a:spcAft>
                <a:spcPts val="0"/>
              </a:spcAft>
              <a:buSzPct val="115000"/>
              <a:buFont typeface="Calibri" panose="020F0502020204030204" pitchFamily="34" charset="0"/>
              <a:buChar char="§"/>
              <a:defRPr/>
            </a:pPr>
            <a:endParaRPr lang="en-US" sz="1600" dirty="0"/>
          </a:p>
          <a:p>
            <a:pPr marL="90488">
              <a:spcBef>
                <a:spcPts val="0"/>
              </a:spcBef>
              <a:spcAft>
                <a:spcPts val="0"/>
              </a:spcAft>
              <a:buSzPct val="115000"/>
              <a:defRPr/>
            </a:pPr>
            <a:r>
              <a:rPr lang="en-US" sz="1600" b="1" dirty="0"/>
              <a:t>Second Year, Spring Semester</a:t>
            </a:r>
          </a:p>
          <a:p>
            <a:pPr marL="90488">
              <a:spcBef>
                <a:spcPts val="0"/>
              </a:spcBef>
              <a:spcAft>
                <a:spcPts val="0"/>
              </a:spcAft>
              <a:buSzPct val="115000"/>
              <a:defRPr/>
            </a:pPr>
            <a:r>
              <a:rPr lang="en-US" sz="1600" dirty="0"/>
              <a:t>Lectures online and/or at MEC on Tuesdays and Thursdays</a:t>
            </a:r>
          </a:p>
          <a:p>
            <a:pPr marL="90488">
              <a:spcBef>
                <a:spcPts val="0"/>
              </a:spcBef>
              <a:spcAft>
                <a:spcPts val="0"/>
              </a:spcAft>
              <a:buSzPct val="115000"/>
              <a:defRPr/>
            </a:pPr>
            <a:r>
              <a:rPr lang="en-US" sz="1600" dirty="0"/>
              <a:t>Clinical Rotations at sites in Northern Virginia on Mondays, Wednesdays, and Fridays 8 am - 4:30 pm</a:t>
            </a: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784946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357375" y="274818"/>
            <a:ext cx="9692747" cy="1189554"/>
          </a:xfrm>
        </p:spPr>
        <p:txBody>
          <a:bodyPr/>
          <a:lstStyle/>
          <a:p>
            <a:r>
              <a:rPr lang="en-US" dirty="0"/>
              <a:t>Clinical requirements</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412953" y="1581643"/>
            <a:ext cx="6566580" cy="4684684"/>
          </a:xfrm>
        </p:spPr>
        <p:txBody>
          <a:bodyPr>
            <a:normAutofit/>
          </a:bodyPr>
          <a:lstStyle/>
          <a:p>
            <a:r>
              <a:rPr lang="en-US" sz="1500" dirty="0"/>
              <a:t>Students may be regularly exposed to:</a:t>
            </a:r>
          </a:p>
          <a:p>
            <a:pPr marL="915987" indent="-342900">
              <a:spcBef>
                <a:spcPts val="600"/>
              </a:spcBef>
              <a:spcAft>
                <a:spcPts val="0"/>
              </a:spcAft>
              <a:buClrTx/>
              <a:buFont typeface="Arial" panose="020B0604020202020204" pitchFamily="34" charset="0"/>
              <a:buChar char="•"/>
              <a:defRPr/>
            </a:pPr>
            <a:r>
              <a:rPr lang="en-US" sz="1500" dirty="0"/>
              <a:t>Ionizing Radiation</a:t>
            </a:r>
          </a:p>
          <a:p>
            <a:pPr marL="915987" indent="-342900">
              <a:spcBef>
                <a:spcPts val="600"/>
              </a:spcBef>
              <a:spcAft>
                <a:spcPts val="0"/>
              </a:spcAft>
              <a:buClrTx/>
              <a:buFont typeface="Arial" panose="020B0604020202020204" pitchFamily="34" charset="0"/>
              <a:buChar char="•"/>
              <a:defRPr/>
            </a:pPr>
            <a:r>
              <a:rPr lang="en-US" sz="1500" dirty="0"/>
              <a:t>Infectious Diseases</a:t>
            </a:r>
          </a:p>
          <a:p>
            <a:pPr marL="915987" indent="-342900">
              <a:spcBef>
                <a:spcPts val="600"/>
              </a:spcBef>
              <a:spcAft>
                <a:spcPts val="0"/>
              </a:spcAft>
              <a:buClrTx/>
              <a:buFont typeface="Arial" panose="020B0604020202020204" pitchFamily="34" charset="0"/>
              <a:buChar char="•"/>
              <a:defRPr/>
            </a:pPr>
            <a:r>
              <a:rPr lang="en-US" sz="1500" dirty="0"/>
              <a:t>Terminally ill patients</a:t>
            </a:r>
          </a:p>
          <a:p>
            <a:pPr marL="915987" indent="-342900">
              <a:spcBef>
                <a:spcPts val="600"/>
              </a:spcBef>
              <a:spcAft>
                <a:spcPts val="0"/>
              </a:spcAft>
              <a:buClrTx/>
              <a:buFont typeface="Arial" panose="020B0604020202020204" pitchFamily="34" charset="0"/>
              <a:buChar char="•"/>
              <a:defRPr/>
            </a:pPr>
            <a:r>
              <a:rPr lang="en-US" sz="1500" dirty="0"/>
              <a:t>Combative/difficult patients</a:t>
            </a:r>
          </a:p>
          <a:p>
            <a:pPr marL="915987" indent="-342900">
              <a:spcBef>
                <a:spcPts val="600"/>
              </a:spcBef>
              <a:spcAft>
                <a:spcPts val="0"/>
              </a:spcAft>
              <a:buClrTx/>
              <a:buFont typeface="Arial" panose="020B0604020202020204" pitchFamily="34" charset="0"/>
              <a:buChar char="•"/>
              <a:defRPr/>
            </a:pPr>
            <a:r>
              <a:rPr lang="en-US" sz="1500" dirty="0"/>
              <a:t>Urine/feces/blood and other potential hazards</a:t>
            </a:r>
          </a:p>
          <a:p>
            <a:pPr marL="915987" indent="-342900">
              <a:spcBef>
                <a:spcPts val="600"/>
              </a:spcBef>
              <a:spcAft>
                <a:spcPts val="0"/>
              </a:spcAft>
              <a:buClr>
                <a:schemeClr val="accent2"/>
              </a:buClr>
              <a:buFont typeface="Wingdings" panose="05000000000000000000" pitchFamily="2" charset="2"/>
              <a:buChar char="§"/>
              <a:defRPr/>
            </a:pPr>
            <a:endParaRPr lang="en-US" sz="1500" dirty="0"/>
          </a:p>
          <a:p>
            <a:pPr marL="571500" indent="-571500">
              <a:spcBef>
                <a:spcPts val="600"/>
              </a:spcBef>
              <a:spcAft>
                <a:spcPts val="0"/>
              </a:spcAft>
              <a:buClr>
                <a:schemeClr val="accent2"/>
              </a:buClr>
              <a:defRPr/>
            </a:pPr>
            <a:r>
              <a:rPr lang="en-US" sz="1500" dirty="0"/>
              <a:t>Before attending clinicals, students must complete:</a:t>
            </a:r>
          </a:p>
          <a:p>
            <a:pPr marL="915987" indent="-342900">
              <a:spcBef>
                <a:spcPts val="600"/>
              </a:spcBef>
              <a:spcAft>
                <a:spcPts val="0"/>
              </a:spcAft>
              <a:buClrTx/>
              <a:buFont typeface="Arial" panose="020B0604020202020204" pitchFamily="34" charset="0"/>
              <a:buChar char="•"/>
              <a:defRPr/>
            </a:pPr>
            <a:r>
              <a:rPr lang="en-US" sz="1500" dirty="0"/>
              <a:t>Annual Background Check with Drug Screen, results compliant with clinical affiliate requirements</a:t>
            </a:r>
          </a:p>
          <a:p>
            <a:pPr marL="915987" indent="-342900">
              <a:spcBef>
                <a:spcPts val="600"/>
              </a:spcBef>
              <a:spcAft>
                <a:spcPts val="0"/>
              </a:spcAft>
              <a:buClrTx/>
              <a:buFont typeface="Arial" panose="020B0604020202020204" pitchFamily="34" charset="0"/>
              <a:buChar char="•"/>
              <a:defRPr/>
            </a:pPr>
            <a:r>
              <a:rPr lang="en-US" sz="1500" dirty="0"/>
              <a:t>Current CPR – American Heart Association BLS for Healthcare Providers Certification</a:t>
            </a:r>
          </a:p>
          <a:p>
            <a:pPr marL="915987" indent="-342900">
              <a:spcBef>
                <a:spcPts val="600"/>
              </a:spcBef>
              <a:spcAft>
                <a:spcPts val="0"/>
              </a:spcAft>
              <a:buClrTx/>
              <a:buFont typeface="Arial" panose="020B0604020202020204" pitchFamily="34" charset="0"/>
              <a:buChar char="•"/>
              <a:defRPr/>
            </a:pPr>
            <a:r>
              <a:rPr lang="en-US" sz="1500" dirty="0"/>
              <a:t>Current physical exam and immunizations compliant with clinical affiliate requirements</a:t>
            </a:r>
          </a:p>
          <a:p>
            <a:pPr marL="915987" indent="-342900">
              <a:spcBef>
                <a:spcPts val="600"/>
              </a:spcBef>
              <a:spcAft>
                <a:spcPts val="0"/>
              </a:spcAft>
              <a:buClrTx/>
              <a:buFont typeface="Arial" panose="020B0604020202020204" pitchFamily="34" charset="0"/>
              <a:buChar char="•"/>
              <a:defRPr/>
            </a:pPr>
            <a:r>
              <a:rPr lang="en-US" sz="1500" dirty="0"/>
              <a:t>Ability to Perform Essential Functions Form</a:t>
            </a:r>
          </a:p>
        </p:txBody>
      </p:sp>
      <p:pic>
        <p:nvPicPr>
          <p:cNvPr id="10" name="Picture 9" descr="Patient in a radiotherapy mask – a thermoplastic mask used in radiation therapy to hold a patient's head and neck still for precise treatment delivery">
            <a:extLst>
              <a:ext uri="{FF2B5EF4-FFF2-40B4-BE49-F238E27FC236}">
                <a16:creationId xmlns:a16="http://schemas.microsoft.com/office/drawing/2014/main" id="{1524D84E-2DD2-054B-1328-0A1065EA6D6E}"/>
              </a:ext>
            </a:extLst>
          </p:cNvPr>
          <p:cNvPicPr>
            <a:picLocks noChangeAspect="1"/>
          </p:cNvPicPr>
          <p:nvPr/>
        </p:nvPicPr>
        <p:blipFill>
          <a:blip r:embed="rId2"/>
          <a:srcRect l="14705" t="15294" r="23739" b="34248"/>
          <a:stretch>
            <a:fillRect/>
          </a:stretch>
        </p:blipFill>
        <p:spPr>
          <a:xfrm>
            <a:off x="7350077" y="1882588"/>
            <a:ext cx="3729037" cy="2456329"/>
          </a:xfrm>
          <a:prstGeom prst="rect">
            <a:avLst/>
          </a:prstGeom>
        </p:spPr>
      </p:pic>
      <p:sp>
        <p:nvSpPr>
          <p:cNvPr id="8" name="TextBox 7">
            <a:extLst>
              <a:ext uri="{FF2B5EF4-FFF2-40B4-BE49-F238E27FC236}">
                <a16:creationId xmlns:a16="http://schemas.microsoft.com/office/drawing/2014/main" id="{F8024ED3-16E4-49DE-1132-0676CFEE0597}"/>
              </a:ext>
            </a:extLst>
          </p:cNvPr>
          <p:cNvSpPr txBox="1"/>
          <p:nvPr/>
        </p:nvSpPr>
        <p:spPr>
          <a:xfrm>
            <a:off x="7221161" y="4467722"/>
            <a:ext cx="4047473" cy="738664"/>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Patient in a radiotherapy mask – a thermoplastic mask used in radiation therapy to hold a patient's head and neck still for precise treatment delivery</a:t>
            </a:r>
            <a:endParaRPr lang="en-US" sz="1400" b="0" i="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3522941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FCF11-4E67-A2FB-74FF-46328ABD4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82B6F-FAA9-4444-BFCA-823E78B5CE04}"/>
              </a:ext>
            </a:extLst>
          </p:cNvPr>
          <p:cNvSpPr>
            <a:spLocks noGrp="1"/>
          </p:cNvSpPr>
          <p:nvPr>
            <p:ph type="title"/>
          </p:nvPr>
        </p:nvSpPr>
        <p:spPr>
          <a:xfrm>
            <a:off x="605976" y="1082911"/>
            <a:ext cx="9692747" cy="668044"/>
          </a:xfrm>
        </p:spPr>
        <p:txBody>
          <a:bodyPr/>
          <a:lstStyle/>
          <a:p>
            <a:r>
              <a:rPr lang="en-US" dirty="0"/>
              <a:t>About this joint venture</a:t>
            </a:r>
          </a:p>
        </p:txBody>
      </p:sp>
      <p:sp>
        <p:nvSpPr>
          <p:cNvPr id="9" name="Content Placeholder 2">
            <a:extLst>
              <a:ext uri="{FF2B5EF4-FFF2-40B4-BE49-F238E27FC236}">
                <a16:creationId xmlns:a16="http://schemas.microsoft.com/office/drawing/2014/main" id="{A8820993-65A5-1CC7-09DC-D8BC76FE2AD7}"/>
              </a:ext>
            </a:extLst>
          </p:cNvPr>
          <p:cNvSpPr txBox="1">
            <a:spLocks/>
          </p:cNvSpPr>
          <p:nvPr/>
        </p:nvSpPr>
        <p:spPr>
          <a:xfrm>
            <a:off x="511944" y="2035251"/>
            <a:ext cx="10415525" cy="2625334"/>
          </a:xfrm>
          <a:prstGeom prst="rect">
            <a:avLst/>
          </a:prstGeom>
        </p:spPr>
        <p:txBody>
          <a:bodyPr vert="horz" wrap="square" lIns="0" tIns="0" rIns="0" bIns="0" rtlCol="0" anchor="t" anchorCtr="0">
            <a:spAutoFit/>
          </a:bodyPr>
          <a:lstStyle>
            <a:lvl1pPr marL="306000" indent="-306000" algn="l" defTabSz="457200" rtl="0" eaLnBrk="1" latinLnBrk="0" hangingPunct="1">
              <a:spcBef>
                <a:spcPct val="20000"/>
              </a:spcBef>
              <a:spcAft>
                <a:spcPts val="600"/>
              </a:spcAft>
              <a:buClr>
                <a:schemeClr val="accent5"/>
              </a:buClr>
              <a:buSzPct val="100000"/>
              <a:buFontTx/>
              <a:buBlip>
                <a:blip r:embed="rId2"/>
              </a:buBlip>
              <a:defRPr sz="2000" b="0" i="0" kern="1200">
                <a:solidFill>
                  <a:schemeClr val="tx1"/>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5"/>
              </a:buClr>
              <a:buSzPct val="100000"/>
              <a:buFontTx/>
              <a:buBlip>
                <a:blip r:embed="rId2"/>
              </a:buBlip>
              <a:defRPr sz="2000" b="0" i="1" kern="1200">
                <a:solidFill>
                  <a:schemeClr val="tx1"/>
                </a:solidFill>
                <a:latin typeface="Georgia" panose="02040502050405020303" pitchFamily="18" charset="0"/>
                <a:ea typeface="+mn-ea"/>
                <a:cs typeface="Arial" panose="020B0604020202020204" pitchFamily="34" charset="0"/>
              </a:defRPr>
            </a:lvl2pPr>
            <a:lvl3pPr marL="900000" indent="-270000" algn="l" defTabSz="457200" rtl="0" eaLnBrk="1" latinLnBrk="0" hangingPunct="1">
              <a:spcBef>
                <a:spcPct val="20000"/>
              </a:spcBef>
              <a:spcAft>
                <a:spcPts val="600"/>
              </a:spcAft>
              <a:buClr>
                <a:schemeClr val="accent5"/>
              </a:buClr>
              <a:buSzPct val="100000"/>
              <a:buFontTx/>
              <a:buBlip>
                <a:blip r:embed="rId2"/>
              </a:buBlip>
              <a:defRPr sz="1400" b="1" i="0" kern="1200">
                <a:solidFill>
                  <a:schemeClr val="tx2"/>
                </a:solidFill>
                <a:latin typeface="Arial" panose="020B0604020202020204" pitchFamily="34" charset="0"/>
                <a:ea typeface="+mn-ea"/>
                <a:cs typeface="Arial" panose="020B0604020202020204" pitchFamily="34" charset="0"/>
              </a:defRPr>
            </a:lvl3pPr>
            <a:lvl4pPr marL="1242000" indent="-234000" algn="l" defTabSz="457200" rtl="0" eaLnBrk="1" latinLnBrk="0" hangingPunct="1">
              <a:spcBef>
                <a:spcPct val="20000"/>
              </a:spcBef>
              <a:spcAft>
                <a:spcPts val="600"/>
              </a:spcAft>
              <a:buClr>
                <a:schemeClr val="accent5"/>
              </a:buClr>
              <a:buSzPct val="100000"/>
              <a:buFontTx/>
              <a:buBlip>
                <a:blip r:embed="rId2"/>
              </a:buBlip>
              <a:defRPr sz="1200" b="0" i="0" kern="1200">
                <a:solidFill>
                  <a:schemeClr val="tx1"/>
                </a:solidFill>
                <a:latin typeface="Arial" panose="020B0604020202020204" pitchFamily="34" charset="0"/>
                <a:ea typeface="+mn-ea"/>
                <a:cs typeface="Arial" panose="020B0604020202020204" pitchFamily="34" charset="0"/>
              </a:defRPr>
            </a:lvl4pPr>
            <a:lvl5pPr marL="1602000" indent="-234000" algn="l" defTabSz="457200" rtl="0" eaLnBrk="1" latinLnBrk="0" hangingPunct="1">
              <a:spcBef>
                <a:spcPct val="20000"/>
              </a:spcBef>
              <a:spcAft>
                <a:spcPts val="600"/>
              </a:spcAft>
              <a:buClr>
                <a:schemeClr val="accent5"/>
              </a:buClr>
              <a:buSzPct val="100000"/>
              <a:buFontTx/>
              <a:buBlip>
                <a:blip r:embed="rId2"/>
              </a:buBlip>
              <a:defRPr sz="1200" b="1" i="0" kern="1200">
                <a:solidFill>
                  <a:schemeClr val="tx2"/>
                </a:solidFill>
                <a:latin typeface="Arial" panose="020B0604020202020204" pitchFamily="34" charset="0"/>
                <a:ea typeface="+mn-ea"/>
                <a:cs typeface="Arial" panose="020B060402020202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201168" lvl="1" indent="0">
              <a:buClr>
                <a:schemeClr val="accent2"/>
              </a:buClr>
              <a:buFontTx/>
              <a:buNone/>
            </a:pPr>
            <a:r>
              <a:rPr lang="en-US" sz="1800" i="0" dirty="0">
                <a:latin typeface="Arial" panose="020B0604020202020204" pitchFamily="34" charset="0"/>
                <a:ea typeface="Calibri" panose="020F0502020204030204" pitchFamily="34" charset="0"/>
              </a:rPr>
              <a:t>Virginia Western Community College (VWCC) and Northern Virginia Community College (NOVA) are both part of the Virginia Community College System (VCCS). These two colleges partnered in 2007 to make the Virginia Western Radiation Oncology Program available here in Northern Virginia.</a:t>
            </a:r>
          </a:p>
          <a:p>
            <a:pPr marL="201168" lvl="1" indent="0">
              <a:buClr>
                <a:schemeClr val="accent2"/>
              </a:buClr>
              <a:buFontTx/>
              <a:buNone/>
            </a:pPr>
            <a:r>
              <a:rPr lang="en-US" sz="1800" i="0" dirty="0">
                <a:latin typeface="Arial" panose="020B0604020202020204" pitchFamily="34" charset="0"/>
                <a:ea typeface="Calibri" panose="020F0502020204030204" pitchFamily="34" charset="0"/>
              </a:rPr>
              <a:t>This opportunity allows students to complete an accredited program at NOVA that prepares them to sit for the ARRT Radiation Therapy certification exam after graduation. Students earn an associate degree in approximately 21 months. They complete classes at both colleges, and after successfully completing the program, they receive an associate in applied science degree in Radiation Oncology from Virginia Western Community College. No travel to Virginia Western Community College is required during the program.</a:t>
            </a:r>
          </a:p>
        </p:txBody>
      </p:sp>
      <p:pic>
        <p:nvPicPr>
          <p:cNvPr id="11" name="Picture 10" descr="Northern Virginia Community College logo">
            <a:extLst>
              <a:ext uri="{FF2B5EF4-FFF2-40B4-BE49-F238E27FC236}">
                <a16:creationId xmlns:a16="http://schemas.microsoft.com/office/drawing/2014/main" id="{6993B08D-EACC-8238-70B2-53C75B2C2B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037" y="4957114"/>
            <a:ext cx="3337586" cy="455038"/>
          </a:xfrm>
          <a:prstGeom prst="rect">
            <a:avLst/>
          </a:prstGeom>
        </p:spPr>
      </p:pic>
      <p:pic>
        <p:nvPicPr>
          <p:cNvPr id="10" name="Picture 9" descr="Virginia Western Community College logo">
            <a:extLst>
              <a:ext uri="{FF2B5EF4-FFF2-40B4-BE49-F238E27FC236}">
                <a16:creationId xmlns:a16="http://schemas.microsoft.com/office/drawing/2014/main" id="{AE46D3B0-0255-7BF5-31AB-B1ADE88F0745}"/>
              </a:ext>
            </a:extLst>
          </p:cNvPr>
          <p:cNvPicPr>
            <a:picLocks noChangeAspect="1"/>
          </p:cNvPicPr>
          <p:nvPr/>
        </p:nvPicPr>
        <p:blipFill>
          <a:blip r:embed="rId4"/>
          <a:stretch>
            <a:fillRect/>
          </a:stretch>
        </p:blipFill>
        <p:spPr>
          <a:xfrm>
            <a:off x="6319894" y="4857591"/>
            <a:ext cx="1809843" cy="654084"/>
          </a:xfrm>
          <a:prstGeom prst="rect">
            <a:avLst/>
          </a:prstGeom>
        </p:spPr>
      </p:pic>
      <p:sp>
        <p:nvSpPr>
          <p:cNvPr id="13" name="TextBox 12">
            <a:extLst>
              <a:ext uri="{FF2B5EF4-FFF2-40B4-BE49-F238E27FC236}">
                <a16:creationId xmlns:a16="http://schemas.microsoft.com/office/drawing/2014/main" id="{19C8E6AC-3548-6B04-0473-634D674AA5BD}"/>
              </a:ext>
            </a:extLst>
          </p:cNvPr>
          <p:cNvSpPr txBox="1"/>
          <p:nvPr/>
        </p:nvSpPr>
        <p:spPr>
          <a:xfrm>
            <a:off x="4021830" y="5676649"/>
            <a:ext cx="2861040" cy="307777"/>
          </a:xfrm>
          <a:prstGeom prst="rect">
            <a:avLst/>
          </a:prstGeom>
          <a:noFill/>
        </p:spPr>
        <p:txBody>
          <a:bodyPr wrap="none" rtlCol="0">
            <a:spAutoFit/>
          </a:bodyPr>
          <a:lstStyle/>
          <a:p>
            <a:pPr algn="l"/>
            <a:r>
              <a:rPr lang="en-US" sz="1400" b="0" i="1" dirty="0">
                <a:latin typeface="Arial" panose="020B0604020202020204" pitchFamily="34" charset="0"/>
                <a:cs typeface="Arial" panose="020B0604020202020204" pitchFamily="34" charset="0"/>
              </a:rPr>
              <a:t>NOVA and Virginia Western logos</a:t>
            </a:r>
          </a:p>
        </p:txBody>
      </p:sp>
      <p:sp>
        <p:nvSpPr>
          <p:cNvPr id="5" name="Slide Number Placeholder 4">
            <a:extLst>
              <a:ext uri="{FF2B5EF4-FFF2-40B4-BE49-F238E27FC236}">
                <a16:creationId xmlns:a16="http://schemas.microsoft.com/office/drawing/2014/main" id="{2A6F96AE-E839-EE14-1996-248D4DB2459E}"/>
              </a:ext>
            </a:extLst>
          </p:cNvPr>
          <p:cNvSpPr>
            <a:spLocks noGrp="1"/>
          </p:cNvSpPr>
          <p:nvPr>
            <p:ph type="sldNum" sz="quarter" idx="4"/>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889947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AAD34-B47E-1C1D-58C1-1DDB63B5E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851ABD-171B-DE56-1A68-9F56293A3939}"/>
              </a:ext>
            </a:extLst>
          </p:cNvPr>
          <p:cNvSpPr>
            <a:spLocks noGrp="1"/>
          </p:cNvSpPr>
          <p:nvPr>
            <p:ph type="title"/>
          </p:nvPr>
        </p:nvSpPr>
        <p:spPr>
          <a:xfrm>
            <a:off x="698037" y="310678"/>
            <a:ext cx="9692747" cy="1189554"/>
          </a:xfrm>
        </p:spPr>
        <p:txBody>
          <a:bodyPr/>
          <a:lstStyle/>
          <a:p>
            <a:r>
              <a:rPr lang="en-US" dirty="0"/>
              <a:t>Clinical locations</a:t>
            </a:r>
          </a:p>
        </p:txBody>
      </p:sp>
      <p:sp>
        <p:nvSpPr>
          <p:cNvPr id="3" name="Content Placeholder 2">
            <a:extLst>
              <a:ext uri="{FF2B5EF4-FFF2-40B4-BE49-F238E27FC236}">
                <a16:creationId xmlns:a16="http://schemas.microsoft.com/office/drawing/2014/main" id="{2D758D40-1122-3979-7171-FF47AA42FE09}"/>
              </a:ext>
            </a:extLst>
          </p:cNvPr>
          <p:cNvSpPr>
            <a:spLocks noGrp="1"/>
          </p:cNvSpPr>
          <p:nvPr>
            <p:ph sz="quarter" idx="12"/>
          </p:nvPr>
        </p:nvSpPr>
        <p:spPr>
          <a:xfrm>
            <a:off x="340662" y="1886444"/>
            <a:ext cx="6566580" cy="3331016"/>
          </a:xfrm>
        </p:spPr>
        <p:txBody>
          <a:bodyPr>
            <a:normAutofit/>
          </a:bodyPr>
          <a:lstStyle/>
          <a:p>
            <a:pPr marL="796925" lvl="1" indent="-339725">
              <a:buClrTx/>
              <a:buSzPct val="115000"/>
              <a:buFont typeface="Arial" panose="020B0604020202020204" pitchFamily="34" charset="0"/>
              <a:buChar char="•"/>
            </a:pPr>
            <a:r>
              <a:rPr lang="en-US" sz="1800" i="0" dirty="0">
                <a:latin typeface="Arial" panose="020B0604020202020204" pitchFamily="34" charset="0"/>
                <a:ea typeface="ＭＳ Ｐゴシック" charset="-128"/>
              </a:rPr>
              <a:t>Hospitals participate on a voluntary basis</a:t>
            </a:r>
          </a:p>
          <a:p>
            <a:pPr marL="796925" lvl="1" indent="-339725">
              <a:buClrTx/>
              <a:buSzPct val="115000"/>
              <a:buFont typeface="Arial" panose="020B0604020202020204" pitchFamily="34" charset="0"/>
              <a:buChar char="•"/>
            </a:pPr>
            <a:r>
              <a:rPr lang="en-US" sz="1800" i="0" dirty="0">
                <a:latin typeface="Arial" panose="020B0604020202020204" pitchFamily="34" charset="0"/>
                <a:ea typeface="ＭＳ Ｐゴシック" charset="-128"/>
              </a:rPr>
              <a:t>Clinical schedules and locations are assigned </a:t>
            </a:r>
          </a:p>
          <a:p>
            <a:pPr marL="796925" lvl="1" indent="-339725">
              <a:buClrTx/>
              <a:buSzPct val="115000"/>
              <a:buFont typeface="Arial" panose="020B0604020202020204" pitchFamily="34" charset="0"/>
              <a:buChar char="•"/>
            </a:pPr>
            <a:r>
              <a:rPr lang="en-US" sz="1800" i="0" dirty="0">
                <a:latin typeface="Arial" panose="020B0604020202020204" pitchFamily="34" charset="0"/>
                <a:ea typeface="ＭＳ Ｐゴシック" charset="-128"/>
              </a:rPr>
              <a:t>Students must be willing/able to travel to all rotation sites in Northern Virginia</a:t>
            </a:r>
          </a:p>
          <a:p>
            <a:pPr marL="796925" lvl="1" indent="-339725">
              <a:buClrTx/>
              <a:buSzPct val="115000"/>
              <a:buFont typeface="Arial" panose="020B0604020202020204" pitchFamily="34" charset="0"/>
              <a:buChar char="•"/>
            </a:pPr>
            <a:r>
              <a:rPr lang="en-US" sz="1800" b="0" i="0" dirty="0">
                <a:solidFill>
                  <a:schemeClr val="tx1"/>
                </a:solidFill>
                <a:latin typeface="Arial" panose="020B0604020202020204" pitchFamily="34" charset="0"/>
                <a:ea typeface="ＭＳ Ｐゴシック" charset="-128"/>
              </a:rPr>
              <a:t>To assure success, a commute of more than one hour from the DC area is not recommended</a:t>
            </a:r>
          </a:p>
          <a:p>
            <a:pPr marL="796925" lvl="1" indent="-339725">
              <a:buClrTx/>
              <a:buSzPct val="115000"/>
              <a:buFont typeface="Arial" panose="020B0604020202020204" pitchFamily="34" charset="0"/>
              <a:buChar char="•"/>
            </a:pPr>
            <a:r>
              <a:rPr lang="en-US" sz="1800" b="0" i="0" dirty="0">
                <a:solidFill>
                  <a:schemeClr val="tx1"/>
                </a:solidFill>
                <a:latin typeface="Arial" panose="020B0604020202020204" pitchFamily="34" charset="0"/>
                <a:ea typeface="ＭＳ Ｐゴシック" charset="-128"/>
              </a:rPr>
              <a:t>Clinical placement is based on educational opportunities at each site, </a:t>
            </a:r>
            <a:r>
              <a:rPr lang="en-US" sz="1800" i="0" dirty="0">
                <a:solidFill>
                  <a:schemeClr val="tx1"/>
                </a:solidFill>
                <a:latin typeface="Arial" panose="020B0604020202020204" pitchFamily="34" charset="0"/>
                <a:ea typeface="ＭＳ Ｐゴシック" charset="-128"/>
              </a:rPr>
              <a:t>not on home address/location</a:t>
            </a:r>
          </a:p>
        </p:txBody>
      </p:sp>
      <p:sp>
        <p:nvSpPr>
          <p:cNvPr id="8" name="TextBox 7">
            <a:extLst>
              <a:ext uri="{FF2B5EF4-FFF2-40B4-BE49-F238E27FC236}">
                <a16:creationId xmlns:a16="http://schemas.microsoft.com/office/drawing/2014/main" id="{4D2DF5BF-EF63-21B5-058A-0D6EA353FBB8}"/>
              </a:ext>
            </a:extLst>
          </p:cNvPr>
          <p:cNvSpPr txBox="1"/>
          <p:nvPr/>
        </p:nvSpPr>
        <p:spPr>
          <a:xfrm>
            <a:off x="6983507" y="1850584"/>
            <a:ext cx="3361764" cy="3139321"/>
          </a:xfrm>
          <a:prstGeom prst="rect">
            <a:avLst/>
          </a:prstGeom>
          <a:noFill/>
        </p:spPr>
        <p:txBody>
          <a:bodyPr wrap="square">
            <a:spAutoFit/>
          </a:bodyPr>
          <a:lstStyle/>
          <a:p>
            <a:pPr marL="457200" lvl="1">
              <a:buClr>
                <a:srgbClr val="006600"/>
              </a:buClr>
              <a:buSzPct val="115000"/>
            </a:pPr>
            <a:r>
              <a:rPr lang="en-US" i="0" dirty="0">
                <a:latin typeface="Arial" panose="020B0604020202020204" pitchFamily="34" charset="0"/>
                <a:ea typeface="ＭＳ Ｐゴシック" charset="-128"/>
              </a:rPr>
              <a:t>Clinical Site Locations:</a:t>
            </a:r>
            <a:br>
              <a:rPr lang="en-US" i="0" dirty="0">
                <a:latin typeface="Arial" panose="020B0604020202020204" pitchFamily="34" charset="0"/>
                <a:ea typeface="ＭＳ Ｐゴシック" charset="-128"/>
              </a:rPr>
            </a:br>
            <a:endParaRPr lang="en-US" i="0" dirty="0">
              <a:latin typeface="Arial" panose="020B0604020202020204" pitchFamily="34" charset="0"/>
              <a:ea typeface="ＭＳ Ｐゴシック" charset="-128"/>
            </a:endParaRPr>
          </a:p>
          <a:p>
            <a:pPr marL="1201738" lvl="2" indent="-287338" fontAlgn="auto">
              <a:buSzPct val="115000"/>
              <a:buFont typeface="Arial" panose="020B0604020202020204" pitchFamily="34" charset="0"/>
              <a:buChar char="•"/>
            </a:pPr>
            <a:r>
              <a:rPr lang="en-US" b="0" dirty="0">
                <a:latin typeface="Arial" charset="0"/>
                <a:ea typeface="ＭＳ Ｐゴシック" charset="-128"/>
              </a:rPr>
              <a:t>Fairfax  </a:t>
            </a:r>
          </a:p>
          <a:p>
            <a:pPr marL="1201738" lvl="2" indent="-287338" fontAlgn="auto">
              <a:buSzPct val="115000"/>
              <a:buFont typeface="Arial" panose="020B0604020202020204" pitchFamily="34" charset="0"/>
              <a:buChar char="•"/>
            </a:pPr>
            <a:r>
              <a:rPr lang="en-US" b="0" dirty="0">
                <a:latin typeface="Arial" charset="0"/>
                <a:ea typeface="ＭＳ Ｐゴシック" charset="-128"/>
              </a:rPr>
              <a:t>Fair Oaks </a:t>
            </a:r>
          </a:p>
          <a:p>
            <a:pPr marL="1201738" lvl="2" indent="-287338" fontAlgn="auto">
              <a:buSzPct val="115000"/>
              <a:buFont typeface="Arial" panose="020B0604020202020204" pitchFamily="34" charset="0"/>
              <a:buChar char="•"/>
            </a:pPr>
            <a:r>
              <a:rPr lang="en-US" b="0" dirty="0">
                <a:latin typeface="Arial" charset="0"/>
                <a:ea typeface="ＭＳ Ｐゴシック" charset="-128"/>
              </a:rPr>
              <a:t>Reston </a:t>
            </a:r>
          </a:p>
          <a:p>
            <a:pPr marL="1201738" lvl="2" indent="-287338" fontAlgn="auto">
              <a:buSzPct val="115000"/>
              <a:buFont typeface="Arial" panose="020B0604020202020204" pitchFamily="34" charset="0"/>
              <a:buChar char="•"/>
            </a:pPr>
            <a:r>
              <a:rPr lang="en-US" b="0" dirty="0">
                <a:latin typeface="Arial" charset="0"/>
                <a:ea typeface="ＭＳ Ｐゴシック" charset="-128"/>
              </a:rPr>
              <a:t>Winchester </a:t>
            </a:r>
          </a:p>
          <a:p>
            <a:pPr marL="1201738" lvl="2" indent="-287338" fontAlgn="auto">
              <a:buSzPct val="115000"/>
              <a:buFont typeface="Arial" panose="020B0604020202020204" pitchFamily="34" charset="0"/>
              <a:buChar char="•"/>
            </a:pPr>
            <a:r>
              <a:rPr lang="en-US" b="0" dirty="0">
                <a:latin typeface="Arial" charset="0"/>
                <a:ea typeface="ＭＳ Ｐゴシック" charset="-128"/>
              </a:rPr>
              <a:t>Alexandria</a:t>
            </a:r>
          </a:p>
          <a:p>
            <a:pPr marL="1201738" lvl="2" indent="-287338" fontAlgn="auto">
              <a:buSzPct val="115000"/>
              <a:buFont typeface="Arial" panose="020B0604020202020204" pitchFamily="34" charset="0"/>
              <a:buChar char="•"/>
            </a:pPr>
            <a:r>
              <a:rPr lang="en-US" dirty="0">
                <a:latin typeface="Arial" charset="0"/>
                <a:ea typeface="ＭＳ Ｐゴシック" charset="-128"/>
              </a:rPr>
              <a:t>Gainesville</a:t>
            </a:r>
          </a:p>
          <a:p>
            <a:pPr marL="1201738" lvl="2" indent="-287338" fontAlgn="auto">
              <a:buSzPct val="115000"/>
              <a:buFont typeface="Arial" panose="020B0604020202020204" pitchFamily="34" charset="0"/>
              <a:buChar char="•"/>
            </a:pPr>
            <a:r>
              <a:rPr lang="en-US" b="0" dirty="0">
                <a:latin typeface="Arial" charset="0"/>
                <a:ea typeface="ＭＳ Ｐゴシック" charset="-128"/>
              </a:rPr>
              <a:t>Woodbridge</a:t>
            </a:r>
          </a:p>
          <a:p>
            <a:pPr marL="1201738" lvl="2" indent="-287338" fontAlgn="auto">
              <a:buSzPct val="115000"/>
              <a:buFont typeface="Arial" panose="020B0604020202020204" pitchFamily="34" charset="0"/>
              <a:buChar char="•"/>
            </a:pPr>
            <a:r>
              <a:rPr lang="en-US" dirty="0">
                <a:latin typeface="Arial" charset="0"/>
                <a:ea typeface="ＭＳ Ｐゴシック" charset="-128"/>
              </a:rPr>
              <a:t>Loudoun</a:t>
            </a:r>
          </a:p>
          <a:p>
            <a:pPr marL="1201738" lvl="2" indent="-287338" fontAlgn="auto">
              <a:buSzPct val="115000"/>
              <a:buFont typeface="Arial" panose="020B0604020202020204" pitchFamily="34" charset="0"/>
              <a:buChar char="•"/>
            </a:pPr>
            <a:r>
              <a:rPr lang="en-US" dirty="0">
                <a:latin typeface="Arial" charset="0"/>
                <a:ea typeface="ＭＳ Ｐゴシック" charset="-128"/>
              </a:rPr>
              <a:t>Washington, DC</a:t>
            </a:r>
            <a:endParaRPr lang="en-US" b="0" dirty="0">
              <a:latin typeface="Arial" charset="0"/>
              <a:ea typeface="ＭＳ Ｐゴシック" charset="-128"/>
            </a:endParaRPr>
          </a:p>
        </p:txBody>
      </p:sp>
      <p:sp>
        <p:nvSpPr>
          <p:cNvPr id="5" name="Slide Number Placeholder 4">
            <a:extLst>
              <a:ext uri="{FF2B5EF4-FFF2-40B4-BE49-F238E27FC236}">
                <a16:creationId xmlns:a16="http://schemas.microsoft.com/office/drawing/2014/main" id="{950A2D4A-8A09-4439-D7E7-CCCB5FD4F614}"/>
              </a:ext>
            </a:extLst>
          </p:cNvPr>
          <p:cNvSpPr>
            <a:spLocks noGrp="1"/>
          </p:cNvSpPr>
          <p:nvPr>
            <p:ph type="sldNum" sz="quarter" idx="4"/>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407610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465654" y="480975"/>
            <a:ext cx="10058400" cy="767466"/>
          </a:xfrm>
        </p:spPr>
        <p:txBody>
          <a:bodyPr/>
          <a:lstStyle/>
          <a:p>
            <a:r>
              <a:rPr lang="en-US" dirty="0"/>
              <a:t>ROC program expenses</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537371" y="1363987"/>
            <a:ext cx="9986683" cy="5260930"/>
          </a:xfrm>
        </p:spPr>
        <p:txBody>
          <a:bodyPr>
            <a:noAutofit/>
          </a:bodyPr>
          <a:lstStyle/>
          <a:p>
            <a:r>
              <a:rPr lang="en-US" sz="1800" dirty="0">
                <a:ea typeface="Tahoma" panose="020B0604030504040204" pitchFamily="34" charset="0"/>
                <a:cs typeface="Tahoma" panose="020B0604030504040204" pitchFamily="34" charset="0"/>
              </a:rPr>
              <a:t>Expenses include, but are not limited to:</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Tuition and textbooks</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Uniforms</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Physical exam with immunizations</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Annual background check/drug screen</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AHA BLS for Healthcare Providers CPR class</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ARRT fees (board exam) </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ASRT membership fees</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Parking (campus and clinical)</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Travel expenses</a:t>
            </a:r>
          </a:p>
          <a:p>
            <a:pPr marL="461962" indent="-285750">
              <a:buClrTx/>
              <a:buSzPct val="90000"/>
              <a:buFont typeface="Arial" panose="020B0604020202020204" pitchFamily="34" charset="0"/>
              <a:buChar char="•"/>
            </a:pPr>
            <a:r>
              <a:rPr lang="en-US" sz="1700" dirty="0">
                <a:ea typeface="Tahoma" panose="020B0604030504040204" pitchFamily="34" charset="0"/>
                <a:cs typeface="Tahoma" panose="020B0604030504040204" pitchFamily="34" charset="0"/>
              </a:rPr>
              <a:t>Clinical tracker packages</a:t>
            </a:r>
            <a:br>
              <a:rPr lang="en-US" sz="1700" dirty="0">
                <a:ea typeface="Tahoma" panose="020B0604030504040204" pitchFamily="34" charset="0"/>
                <a:cs typeface="Tahoma" panose="020B0604030504040204" pitchFamily="34" charset="0"/>
              </a:rPr>
            </a:br>
            <a:endParaRPr lang="en-US" sz="1700" dirty="0">
              <a:ea typeface="Tahoma" panose="020B0604030504040204" pitchFamily="34" charset="0"/>
              <a:cs typeface="Tahoma" panose="020B0604030504040204" pitchFamily="34" charset="0"/>
            </a:endParaRPr>
          </a:p>
          <a:p>
            <a:pPr marL="176212">
              <a:buClr>
                <a:srgbClr val="006600"/>
              </a:buClr>
              <a:buSzPct val="90000"/>
            </a:pPr>
            <a:r>
              <a:rPr lang="en-US" sz="1700" b="1" dirty="0">
                <a:ea typeface="Tahoma" panose="020B0604030504040204" pitchFamily="34" charset="0"/>
                <a:cs typeface="Tahoma" panose="020B0604030504040204" pitchFamily="34" charset="0"/>
              </a:rPr>
              <a:t>Estimated Costs: </a:t>
            </a:r>
            <a:r>
              <a:rPr lang="en-US" sz="1700" dirty="0">
                <a:ea typeface="Tahoma" panose="020B0604030504040204" pitchFamily="34" charset="0"/>
                <a:cs typeface="Tahoma" panose="020B0604030504040204" pitchFamily="34" charset="0"/>
                <a:hlinkClick r:id="rId2" tooltip="VWCC Radiation Oncology Expenses"/>
              </a:rPr>
              <a:t>www.virginiawestern.edu/academics/health-professions/radiation-oncology/cost </a:t>
            </a:r>
            <a:endParaRPr lang="en-US" sz="1700" dirty="0">
              <a:ea typeface="Tahoma" panose="020B0604030504040204" pitchFamily="34" charset="0"/>
              <a:cs typeface="Tahoma" panose="020B0604030504040204" pitchFamily="34" charset="0"/>
            </a:endParaRPr>
          </a:p>
          <a:p>
            <a:pPr lvl="1">
              <a:spcAft>
                <a:spcPts val="0"/>
              </a:spcAft>
            </a:pPr>
            <a:br>
              <a:rPr lang="en-US" sz="900" i="0" dirty="0">
                <a:latin typeface="Arial" panose="020B0604020202020204" pitchFamily="34" charset="0"/>
              </a:rPr>
            </a:br>
            <a:endParaRPr lang="en-US" sz="1400"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5753926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352013" y="5877"/>
            <a:ext cx="10159789" cy="1189554"/>
          </a:xfrm>
        </p:spPr>
        <p:txBody>
          <a:bodyPr/>
          <a:lstStyle/>
          <a:p>
            <a:r>
              <a:rPr lang="en-US" dirty="0"/>
              <a:t>Financial aid consortium</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387872" y="1301053"/>
            <a:ext cx="10809045" cy="5359723"/>
          </a:xfrm>
        </p:spPr>
        <p:txBody>
          <a:bodyPr>
            <a:normAutofit fontScale="92500" lnSpcReduction="10000"/>
          </a:bodyPr>
          <a:lstStyle/>
          <a:p>
            <a:pPr marL="342900" indent="-342900" eaLnBrk="0" hangingPunct="0">
              <a:buClrTx/>
              <a:buFont typeface="Arial" panose="020B0604020202020204" pitchFamily="34" charset="0"/>
              <a:buChar char="•"/>
              <a:defRPr/>
            </a:pPr>
            <a:r>
              <a:rPr lang="en-US" sz="1800" dirty="0">
                <a:ea typeface="ＭＳ Ｐゴシック" charset="-128"/>
              </a:rPr>
              <a:t>Federal financial aid students need to be aware of how consortium agreements work</a:t>
            </a:r>
          </a:p>
          <a:p>
            <a:pPr marL="342900" indent="-342900" eaLnBrk="0" hangingPunct="0">
              <a:buClrTx/>
              <a:buFont typeface="Arial" panose="020B0604020202020204" pitchFamily="34" charset="0"/>
              <a:buChar char="•"/>
              <a:defRPr/>
            </a:pPr>
            <a:r>
              <a:rPr lang="en-US" sz="1800" dirty="0"/>
              <a:t>A consortium agreement allows a student to enroll in courses at two different academic institutions while receiving federal financial aid based on their total enrollment across both schools</a:t>
            </a:r>
          </a:p>
          <a:p>
            <a:pPr marL="342900" indent="-342900" eaLnBrk="0" hangingPunct="0">
              <a:buClrTx/>
              <a:buFont typeface="Arial" panose="020B0604020202020204" pitchFamily="34" charset="0"/>
              <a:buChar char="•"/>
              <a:defRPr/>
            </a:pPr>
            <a:r>
              <a:rPr lang="en-US" sz="1800" b="1" dirty="0"/>
              <a:t>Home institution (VWCC):</a:t>
            </a:r>
            <a:r>
              <a:rPr lang="en-US" sz="1800" dirty="0"/>
              <a:t> The school from which the student will receive their degree. This institution disburses the financial aid</a:t>
            </a:r>
          </a:p>
          <a:p>
            <a:pPr marL="342900" indent="-342900" eaLnBrk="0" hangingPunct="0">
              <a:buClrTx/>
              <a:buFont typeface="Arial" panose="020B0604020202020204" pitchFamily="34" charset="0"/>
              <a:buChar char="•"/>
              <a:defRPr/>
            </a:pPr>
            <a:r>
              <a:rPr lang="en-US" sz="1800" b="1" dirty="0"/>
              <a:t>Host institution (NOVA):</a:t>
            </a:r>
            <a:r>
              <a:rPr lang="en-US" sz="1800" dirty="0"/>
              <a:t> The school where the student takes supplementary courses. The credits are transferred back to the home institution to count towards the degree</a:t>
            </a:r>
          </a:p>
          <a:p>
            <a:pPr marL="342900" indent="-342900" eaLnBrk="0" hangingPunct="0">
              <a:buClrTx/>
              <a:buFont typeface="Arial" panose="020B0604020202020204" pitchFamily="34" charset="0"/>
              <a:buChar char="•"/>
              <a:defRPr/>
            </a:pPr>
            <a:r>
              <a:rPr lang="en-US" sz="1800" dirty="0"/>
              <a:t>Please be aware that NOVA has an enrollment cancellation policy where classes will be dropped if the tuition is not paid by a certain date</a:t>
            </a:r>
          </a:p>
          <a:p>
            <a:pPr marL="342900" indent="-342900" eaLnBrk="0" hangingPunct="0">
              <a:buClrTx/>
              <a:buFont typeface="Arial" panose="020B0604020202020204" pitchFamily="34" charset="0"/>
              <a:buChar char="•"/>
              <a:defRPr/>
            </a:pPr>
            <a:r>
              <a:rPr lang="en-US" sz="1800" dirty="0"/>
              <a:t>Tuition deadlines are posted each semester in the </a:t>
            </a:r>
            <a:r>
              <a:rPr lang="en-US" sz="1800" dirty="0">
                <a:hlinkClick r:id="rId2" tooltip="NOVA Academic Calendar"/>
              </a:rPr>
              <a:t>NOVA Academic Calendar</a:t>
            </a:r>
            <a:endParaRPr lang="en-US" sz="1800" dirty="0"/>
          </a:p>
          <a:p>
            <a:pPr marL="342900" indent="-342900" eaLnBrk="0" hangingPunct="0">
              <a:buClrTx/>
              <a:buFont typeface="Arial" panose="020B0604020202020204" pitchFamily="34" charset="0"/>
              <a:buChar char="•"/>
              <a:defRPr/>
            </a:pPr>
            <a:r>
              <a:rPr lang="en-US" sz="1800" dirty="0"/>
              <a:t>Federal aid disbursal from VWCC will most likely happen after the tuition deadline at NOVA</a:t>
            </a:r>
          </a:p>
          <a:p>
            <a:pPr marL="342900" indent="-342900" eaLnBrk="0" hangingPunct="0">
              <a:buClrTx/>
              <a:buFont typeface="Arial" panose="020B0604020202020204" pitchFamily="34" charset="0"/>
              <a:buChar char="•"/>
              <a:defRPr/>
            </a:pPr>
            <a:r>
              <a:rPr lang="en-US" sz="1800" dirty="0"/>
              <a:t>Students with federal aid must plan payment for their NOVA courses up front to hold their registration during enrollment cancellation</a:t>
            </a:r>
          </a:p>
          <a:p>
            <a:pPr marL="342900" indent="-342900" eaLnBrk="0" hangingPunct="0">
              <a:buClrTx/>
              <a:buFont typeface="Arial" panose="020B0604020202020204" pitchFamily="34" charset="0"/>
              <a:buChar char="•"/>
              <a:defRPr/>
            </a:pPr>
            <a:r>
              <a:rPr lang="en-US" sz="1800" dirty="0"/>
              <a:t>Students will be reimbursed for their NOVA courses when the federal aid is disbursed by Virginia Western Community College</a:t>
            </a:r>
          </a:p>
          <a:p>
            <a:pPr marL="342900" indent="-342900" eaLnBrk="0" hangingPunct="0">
              <a:buClrTx/>
              <a:buFont typeface="Arial" panose="020B0604020202020204" pitchFamily="34" charset="0"/>
              <a:buChar char="•"/>
              <a:defRPr/>
            </a:pPr>
            <a:r>
              <a:rPr lang="en-US" sz="1800" dirty="0"/>
              <a:t>NOVA offers a </a:t>
            </a:r>
            <a:r>
              <a:rPr lang="en-US" sz="1800" dirty="0">
                <a:hlinkClick r:id="rId3" tooltip="Payment Plan Information"/>
              </a:rPr>
              <a:t>payment plan</a:t>
            </a:r>
            <a:r>
              <a:rPr lang="en-US" sz="1800" dirty="0"/>
              <a:t> where students can make smaller payments over time</a:t>
            </a:r>
          </a:p>
          <a:p>
            <a:pPr eaLnBrk="0" hangingPunct="0">
              <a:buClr>
                <a:srgbClr val="006600"/>
              </a:buClr>
              <a:defRPr/>
            </a:pPr>
            <a:endParaRPr lang="en-US" dirty="0"/>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6757349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C908B-9281-FC68-0042-B56D2025FA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E1126-D0E1-26AC-A698-A3099D5EBF80}"/>
              </a:ext>
            </a:extLst>
          </p:cNvPr>
          <p:cNvSpPr>
            <a:spLocks noGrp="1"/>
          </p:cNvSpPr>
          <p:nvPr>
            <p:ph type="title"/>
          </p:nvPr>
        </p:nvSpPr>
        <p:spPr>
          <a:xfrm>
            <a:off x="782320" y="705124"/>
            <a:ext cx="10159789" cy="1189554"/>
          </a:xfrm>
        </p:spPr>
        <p:txBody>
          <a:bodyPr/>
          <a:lstStyle/>
          <a:p>
            <a:r>
              <a:rPr lang="en-US" dirty="0" err="1"/>
              <a:t>Arrt</a:t>
            </a:r>
            <a:r>
              <a:rPr lang="en-US" dirty="0"/>
              <a:t> RT(T) exam eligibility</a:t>
            </a:r>
          </a:p>
        </p:txBody>
      </p:sp>
      <p:sp>
        <p:nvSpPr>
          <p:cNvPr id="3" name="Content Placeholder 2">
            <a:extLst>
              <a:ext uri="{FF2B5EF4-FFF2-40B4-BE49-F238E27FC236}">
                <a16:creationId xmlns:a16="http://schemas.microsoft.com/office/drawing/2014/main" id="{57E5871E-C56A-709D-6D3A-8322F29D3BFF}"/>
              </a:ext>
            </a:extLst>
          </p:cNvPr>
          <p:cNvSpPr>
            <a:spLocks noGrp="1"/>
          </p:cNvSpPr>
          <p:nvPr>
            <p:ph sz="quarter" idx="12"/>
          </p:nvPr>
        </p:nvSpPr>
        <p:spPr>
          <a:xfrm>
            <a:off x="782319" y="2247900"/>
            <a:ext cx="9679493" cy="3852863"/>
          </a:xfrm>
        </p:spPr>
        <p:txBody>
          <a:bodyPr>
            <a:normAutofit/>
          </a:bodyPr>
          <a:lstStyle/>
          <a:p>
            <a:pPr marL="342900" indent="-342900" eaLnBrk="0" hangingPunct="0">
              <a:buClrTx/>
              <a:buFont typeface="Arial" panose="020B0604020202020204" pitchFamily="34" charset="0"/>
              <a:buChar char="•"/>
              <a:defRPr/>
            </a:pPr>
            <a:r>
              <a:rPr lang="en-US" dirty="0">
                <a:ea typeface="ＭＳ Ｐゴシック" charset="-128"/>
              </a:rPr>
              <a:t>Students must disclose criminal convictions to ARRT prior to sitting for the certification board exam per the ARRT Standards of Ethics</a:t>
            </a:r>
          </a:p>
          <a:p>
            <a:pPr marL="342900" indent="-342900" eaLnBrk="0" hangingPunct="0">
              <a:buClrTx/>
              <a:buFont typeface="Arial" panose="020B0604020202020204" pitchFamily="34" charset="0"/>
              <a:buChar char="•"/>
              <a:defRPr/>
            </a:pPr>
            <a:r>
              <a:rPr lang="en-US" dirty="0">
                <a:ea typeface="ＭＳ Ｐゴシック" charset="-128"/>
              </a:rPr>
              <a:t>Questions regarding eligibility must be addressed directly with ARRT  </a:t>
            </a:r>
          </a:p>
          <a:p>
            <a:pPr marL="342900" indent="-342900" eaLnBrk="0" hangingPunct="0">
              <a:buClrTx/>
              <a:buFont typeface="Arial" panose="020B0604020202020204" pitchFamily="34" charset="0"/>
              <a:buChar char="•"/>
              <a:defRPr/>
            </a:pPr>
            <a:r>
              <a:rPr lang="en-US" dirty="0">
                <a:ea typeface="ＭＳ Ｐゴシック" charset="-128"/>
              </a:rPr>
              <a:t>Contact ARRT to request a pre-application review to determine certification eligibility</a:t>
            </a:r>
          </a:p>
          <a:p>
            <a:pPr marL="342900" indent="-342900" eaLnBrk="0" hangingPunct="0">
              <a:buClrTx/>
              <a:buFont typeface="Arial" panose="020B0604020202020204" pitchFamily="34" charset="0"/>
              <a:buChar char="•"/>
              <a:defRPr/>
            </a:pPr>
            <a:r>
              <a:rPr lang="en-US" dirty="0">
                <a:ea typeface="ＭＳ Ｐゴシック" charset="-128"/>
              </a:rPr>
              <a:t>Visit ARRT at </a:t>
            </a:r>
            <a:r>
              <a:rPr lang="en-US" dirty="0">
                <a:ea typeface="ＭＳ Ｐゴシック" charset="-128"/>
                <a:hlinkClick r:id="rId2" tooltip="American Registry of Radiologic Technologists"/>
              </a:rPr>
              <a:t>www.arrt.org</a:t>
            </a:r>
            <a:r>
              <a:rPr lang="en-US" dirty="0">
                <a:ea typeface="ＭＳ Ｐゴシック" charset="-128"/>
              </a:rPr>
              <a:t> for more information</a:t>
            </a:r>
            <a:endParaRPr lang="en-US" b="1" dirty="0"/>
          </a:p>
        </p:txBody>
      </p:sp>
      <p:sp>
        <p:nvSpPr>
          <p:cNvPr id="5" name="Slide Number Placeholder 4">
            <a:extLst>
              <a:ext uri="{FF2B5EF4-FFF2-40B4-BE49-F238E27FC236}">
                <a16:creationId xmlns:a16="http://schemas.microsoft.com/office/drawing/2014/main" id="{183F515B-E651-2CBA-3289-D425A53DF3C5}"/>
              </a:ext>
            </a:extLst>
          </p:cNvPr>
          <p:cNvSpPr>
            <a:spLocks noGrp="1"/>
          </p:cNvSpPr>
          <p:nvPr>
            <p:ph type="sldNum" sz="quarter" idx="4"/>
          </p:nvPr>
        </p:nvSpPr>
        <p:spPr/>
        <p:txBody>
          <a:bodyPr/>
          <a:lstStyle/>
          <a:p>
            <a:fld id="{D57F1E4F-1CFF-5643-939E-217C01CDF565}" type="slidenum">
              <a:rPr lang="en-US" smtClean="0"/>
              <a:pPr/>
              <a:t>23</a:t>
            </a:fld>
            <a:endParaRPr lang="en-US" dirty="0"/>
          </a:p>
        </p:txBody>
      </p:sp>
    </p:spTree>
    <p:extLst>
      <p:ext uri="{BB962C8B-B14F-4D97-AF65-F5344CB8AC3E}">
        <p14:creationId xmlns:p14="http://schemas.microsoft.com/office/powerpoint/2010/main" val="37212742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404409" y="1047675"/>
            <a:ext cx="9692747" cy="824466"/>
          </a:xfrm>
        </p:spPr>
        <p:txBody>
          <a:bodyPr/>
          <a:lstStyle/>
          <a:p>
            <a:r>
              <a:rPr lang="en-US" dirty="0"/>
              <a:t>Graduation and licensure</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116145" y="2033548"/>
            <a:ext cx="10627230" cy="674992"/>
          </a:xfrm>
        </p:spPr>
        <p:txBody>
          <a:bodyPr>
            <a:normAutofit/>
          </a:bodyPr>
          <a:lstStyle/>
          <a:p>
            <a:pPr lvl="1">
              <a:spcAft>
                <a:spcPts val="1200"/>
              </a:spcAft>
            </a:pPr>
            <a:r>
              <a:rPr lang="en-US" sz="1800" i="0" dirty="0">
                <a:latin typeface="Arial" panose="020B0604020202020204" pitchFamily="34" charset="0"/>
              </a:rPr>
              <a:t>Students are awarded an Associate of Applied Science (AAS) degree in Radiation Oncology from Virginia Western Community College after successful completion of the program</a:t>
            </a:r>
          </a:p>
        </p:txBody>
      </p:sp>
      <p:sp>
        <p:nvSpPr>
          <p:cNvPr id="6" name="TextBox 5">
            <a:extLst>
              <a:ext uri="{FF2B5EF4-FFF2-40B4-BE49-F238E27FC236}">
                <a16:creationId xmlns:a16="http://schemas.microsoft.com/office/drawing/2014/main" id="{E403947A-7CFF-86CD-F748-90C72AAC457E}"/>
              </a:ext>
            </a:extLst>
          </p:cNvPr>
          <p:cNvSpPr txBox="1"/>
          <p:nvPr/>
        </p:nvSpPr>
        <p:spPr>
          <a:xfrm>
            <a:off x="139295" y="2964196"/>
            <a:ext cx="7389951" cy="2723823"/>
          </a:xfrm>
          <a:prstGeom prst="rect">
            <a:avLst/>
          </a:prstGeom>
          <a:noFill/>
        </p:spPr>
        <p:txBody>
          <a:bodyPr wrap="square">
            <a:spAutoFit/>
          </a:bodyPr>
          <a:lstStyle/>
          <a:p>
            <a:pPr marL="666900" lvl="1" indent="-342900">
              <a:buFont typeface="Arial" panose="020B0604020202020204" pitchFamily="34" charset="0"/>
              <a:buChar char="•"/>
            </a:pPr>
            <a:r>
              <a:rPr lang="en-US" sz="1600" dirty="0">
                <a:latin typeface="Arial" panose="020B0604020202020204" pitchFamily="34" charset="0"/>
              </a:rPr>
              <a:t>Graduates are eligible to obtain national RT(T) certification through the American Registry of Radiologic Technologists (ARRT)</a:t>
            </a:r>
          </a:p>
          <a:p>
            <a:pPr marL="666900" lvl="1" indent="-342900">
              <a:buFont typeface="Arial" panose="020B0604020202020204" pitchFamily="34" charset="0"/>
              <a:buChar char="•"/>
            </a:pPr>
            <a:endParaRPr lang="en-US" sz="1600" dirty="0">
              <a:latin typeface="Arial" panose="020B0604020202020204" pitchFamily="34" charset="0"/>
            </a:endParaRPr>
          </a:p>
          <a:p>
            <a:pPr marL="323850" lvl="1" indent="366713"/>
            <a:r>
              <a:rPr lang="en-US" sz="1400" dirty="0">
                <a:latin typeface="Arial" panose="020B0604020202020204" pitchFamily="34" charset="0"/>
                <a:hlinkClick r:id="rId2" tooltip="ARRT Radiation Oncology Credentialing Exam"/>
              </a:rPr>
              <a:t>www.arrt.org/pages/earn-arrt-credentials/credential-options/radiation-therapy</a:t>
            </a:r>
            <a:r>
              <a:rPr lang="en-US" sz="1400" dirty="0">
                <a:latin typeface="Arial" panose="020B0604020202020204" pitchFamily="34" charset="0"/>
              </a:rPr>
              <a:t> </a:t>
            </a:r>
          </a:p>
          <a:p>
            <a:pPr marL="324000" lvl="1"/>
            <a:endParaRPr lang="en-US" sz="1600" dirty="0">
              <a:latin typeface="Arial" panose="020B0604020202020204" pitchFamily="34" charset="0"/>
            </a:endParaRPr>
          </a:p>
          <a:p>
            <a:pPr marL="666900" lvl="1" indent="-342900">
              <a:buFont typeface="Arial" panose="020B0604020202020204" pitchFamily="34" charset="0"/>
              <a:buChar char="•"/>
            </a:pPr>
            <a:r>
              <a:rPr lang="en-US" sz="1600" dirty="0">
                <a:latin typeface="Arial" panose="020B0604020202020204" pitchFamily="34" charset="0"/>
              </a:rPr>
              <a:t>Graduates are also eligible to obtain a Bachelor of Science in Health Sciences, Health Services Administration Professional from Old Dominion University</a:t>
            </a:r>
          </a:p>
          <a:p>
            <a:pPr marL="666900" lvl="1" indent="-342900">
              <a:buFont typeface="Arial" panose="020B0604020202020204" pitchFamily="34" charset="0"/>
              <a:buChar char="•"/>
            </a:pPr>
            <a:endParaRPr lang="en-US" sz="1600" dirty="0">
              <a:latin typeface="Arial" panose="020B0604020202020204" pitchFamily="34" charset="0"/>
            </a:endParaRPr>
          </a:p>
          <a:p>
            <a:pPr marL="323850" lvl="1" indent="366713"/>
            <a:r>
              <a:rPr lang="en-US" sz="1400" dirty="0">
                <a:latin typeface="Arial" panose="020B0604020202020204" pitchFamily="34" charset="0"/>
                <a:hlinkClick r:id="rId3" tooltip="ODU Bachelor in Health Sciences Degree"/>
              </a:rPr>
              <a:t>www.odu.edu/academics/programs/undergraduate/health-services-administration</a:t>
            </a:r>
            <a:r>
              <a:rPr lang="en-US" sz="1400" dirty="0">
                <a:latin typeface="Arial" panose="020B0604020202020204" pitchFamily="34" charset="0"/>
              </a:rPr>
              <a:t> </a:t>
            </a:r>
          </a:p>
          <a:p>
            <a:pPr marL="323850" lvl="1"/>
            <a:endParaRPr lang="en-US" sz="1500" b="1" i="0" dirty="0">
              <a:latin typeface="Arial" panose="020B0604020202020204" pitchFamily="34" charset="0"/>
              <a:cs typeface="Arial" panose="020B0604020202020204" pitchFamily="34" charset="0"/>
            </a:endParaRPr>
          </a:p>
        </p:txBody>
      </p:sp>
      <p:pic>
        <p:nvPicPr>
          <p:cNvPr id="8" name="Picture 7" descr="ROC student practicing on the VERT">
            <a:extLst>
              <a:ext uri="{FF2B5EF4-FFF2-40B4-BE49-F238E27FC236}">
                <a16:creationId xmlns:a16="http://schemas.microsoft.com/office/drawing/2014/main" id="{E27A2739-DDEF-E85E-463D-848CAF7D36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4240" y="3029388"/>
            <a:ext cx="3244898" cy="2030519"/>
          </a:xfrm>
          <a:prstGeom prst="rect">
            <a:avLst/>
          </a:prstGeom>
        </p:spPr>
      </p:pic>
      <p:sp>
        <p:nvSpPr>
          <p:cNvPr id="7" name="TextBox 6">
            <a:extLst>
              <a:ext uri="{FF2B5EF4-FFF2-40B4-BE49-F238E27FC236}">
                <a16:creationId xmlns:a16="http://schemas.microsoft.com/office/drawing/2014/main" id="{947ED4E2-3A8E-BE3E-AE06-1B3C0462C3D6}"/>
              </a:ext>
            </a:extLst>
          </p:cNvPr>
          <p:cNvSpPr txBox="1"/>
          <p:nvPr/>
        </p:nvSpPr>
        <p:spPr>
          <a:xfrm>
            <a:off x="8126285" y="5169943"/>
            <a:ext cx="3305767" cy="307777"/>
          </a:xfrm>
          <a:prstGeom prst="rect">
            <a:avLst/>
          </a:prstGeom>
          <a:noFill/>
        </p:spPr>
        <p:txBody>
          <a:bodyPr wrap="square" rtlCol="0">
            <a:spAutoFit/>
          </a:bodyPr>
          <a:lstStyle/>
          <a:p>
            <a:pPr algn="l"/>
            <a:r>
              <a:rPr lang="en-US" sz="1400" b="0" i="1" dirty="0">
                <a:latin typeface="Arial" panose="020B0604020202020204" pitchFamily="34" charset="0"/>
                <a:cs typeface="Arial" panose="020B0604020202020204" pitchFamily="34" charset="0"/>
              </a:rPr>
              <a:t>ROC student practicing on the VERT</a:t>
            </a: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40068749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4F86E3-65C0-A595-A868-BDBA569831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0D7446-6542-2A3E-FCB8-1447090E2482}"/>
              </a:ext>
            </a:extLst>
          </p:cNvPr>
          <p:cNvSpPr>
            <a:spLocks noGrp="1"/>
          </p:cNvSpPr>
          <p:nvPr>
            <p:ph type="title"/>
          </p:nvPr>
        </p:nvSpPr>
        <p:spPr>
          <a:xfrm>
            <a:off x="450644" y="38971"/>
            <a:ext cx="11160164" cy="1189554"/>
          </a:xfrm>
        </p:spPr>
        <p:txBody>
          <a:bodyPr/>
          <a:lstStyle/>
          <a:p>
            <a:r>
              <a:rPr lang="en-US" dirty="0"/>
              <a:t>Contacts and FAQ</a:t>
            </a:r>
          </a:p>
        </p:txBody>
      </p:sp>
      <p:sp>
        <p:nvSpPr>
          <p:cNvPr id="3" name="Content Placeholder 2">
            <a:extLst>
              <a:ext uri="{FF2B5EF4-FFF2-40B4-BE49-F238E27FC236}">
                <a16:creationId xmlns:a16="http://schemas.microsoft.com/office/drawing/2014/main" id="{DE6D8608-E728-BBD3-8422-465E1418141F}"/>
              </a:ext>
            </a:extLst>
          </p:cNvPr>
          <p:cNvSpPr>
            <a:spLocks noGrp="1"/>
          </p:cNvSpPr>
          <p:nvPr>
            <p:ph sz="quarter" idx="12"/>
          </p:nvPr>
        </p:nvSpPr>
        <p:spPr>
          <a:xfrm>
            <a:off x="518437" y="1357545"/>
            <a:ext cx="10409032" cy="5181146"/>
          </a:xfrm>
        </p:spPr>
        <p:txBody>
          <a:bodyPr>
            <a:normAutofit lnSpcReduction="10000"/>
          </a:bodyPr>
          <a:lstStyle/>
          <a:p>
            <a:r>
              <a:rPr lang="en-US" sz="1800" b="1" dirty="0"/>
              <a:t>For assistance with application requirements and transcripts:</a:t>
            </a:r>
            <a:br>
              <a:rPr lang="en-US" sz="1800" b="1" dirty="0"/>
            </a:br>
            <a:br>
              <a:rPr lang="en-US" sz="1800" b="1" dirty="0"/>
            </a:br>
            <a:r>
              <a:rPr lang="en-US" sz="1800" dirty="0"/>
              <a:t>Pam Woody, Jasmine Terry, and the Program Advising Team</a:t>
            </a:r>
          </a:p>
          <a:p>
            <a:r>
              <a:rPr lang="en-US" sz="1800" dirty="0">
                <a:solidFill>
                  <a:srgbClr val="006600"/>
                </a:solidFill>
                <a:hlinkClick r:id="rId2" tooltip="VWCC Health Professions email">
                  <a:extLst>
                    <a:ext uri="{A12FA001-AC4F-418D-AE19-62706E023703}">
                      <ahyp:hlinkClr xmlns:ahyp="http://schemas.microsoft.com/office/drawing/2018/hyperlinkcolor" val="tx"/>
                    </a:ext>
                  </a:extLst>
                </a:hlinkClick>
              </a:rPr>
              <a:t>healthprofessions@virginiawestern.edu</a:t>
            </a:r>
            <a:endParaRPr lang="en-US" sz="1000" dirty="0">
              <a:solidFill>
                <a:srgbClr val="006600"/>
              </a:solidFill>
            </a:endParaRPr>
          </a:p>
          <a:p>
            <a:endParaRPr lang="en-US" sz="1000" dirty="0">
              <a:solidFill>
                <a:srgbClr val="006600"/>
              </a:solidFill>
            </a:endParaRPr>
          </a:p>
          <a:p>
            <a:r>
              <a:rPr lang="en-US" sz="1800" dirty="0"/>
              <a:t>VWCC Radiation Oncology Program Advisory Team</a:t>
            </a:r>
          </a:p>
          <a:p>
            <a:r>
              <a:rPr lang="en-US" sz="1800" dirty="0"/>
              <a:t>Rhonda Perdue </a:t>
            </a:r>
            <a:r>
              <a:rPr lang="en-US" sz="1800" dirty="0">
                <a:solidFill>
                  <a:srgbClr val="006600"/>
                </a:solidFill>
                <a:hlinkClick r:id="rId3" tooltip="VWCC Radiation Oncology Advising email">
                  <a:extLst>
                    <a:ext uri="{A12FA001-AC4F-418D-AE19-62706E023703}">
                      <ahyp:hlinkClr xmlns:ahyp="http://schemas.microsoft.com/office/drawing/2018/hyperlinkcolor" val="tx"/>
                    </a:ext>
                  </a:extLst>
                </a:hlinkClick>
              </a:rPr>
              <a:t>rperdue@virginiawestern.edu</a:t>
            </a:r>
            <a:endParaRPr lang="en-US" sz="1800" dirty="0">
              <a:solidFill>
                <a:srgbClr val="006600"/>
              </a:solidFill>
            </a:endParaRPr>
          </a:p>
          <a:p>
            <a:endParaRPr lang="en-US" sz="1800" dirty="0"/>
          </a:p>
          <a:p>
            <a:r>
              <a:rPr lang="en-US" sz="1800" b="1" dirty="0"/>
              <a:t>For assistance with Radiation Oncology career questions:</a:t>
            </a:r>
            <a:endParaRPr lang="en-US" sz="1000" b="1" dirty="0"/>
          </a:p>
          <a:p>
            <a:br>
              <a:rPr lang="en-US" sz="1000" dirty="0"/>
            </a:br>
            <a:r>
              <a:rPr lang="en-US" sz="1800" dirty="0"/>
              <a:t>NOVA Radiation Oncology Clinical Coordinator</a:t>
            </a:r>
            <a:endParaRPr lang="en-US" sz="1800" dirty="0">
              <a:solidFill>
                <a:srgbClr val="333333"/>
              </a:solidFill>
            </a:endParaRPr>
          </a:p>
          <a:p>
            <a:r>
              <a:rPr lang="en-US" sz="1800" dirty="0">
                <a:solidFill>
                  <a:srgbClr val="333333"/>
                </a:solidFill>
              </a:rPr>
              <a:t>Dr. MaLora Bush, </a:t>
            </a:r>
            <a:r>
              <a:rPr lang="en-US" dirty="0" err="1"/>
              <a:t>DHSc</a:t>
            </a:r>
            <a:r>
              <a:rPr lang="en-US" dirty="0"/>
              <a:t>, CMD, RT(T) </a:t>
            </a:r>
            <a:r>
              <a:rPr lang="en-US" sz="1800" dirty="0">
                <a:solidFill>
                  <a:srgbClr val="006600"/>
                </a:solidFill>
                <a:hlinkClick r:id="rId4" tooltip="Dr. MaLora Bush email"/>
              </a:rPr>
              <a:t>mbush@nvcc.edu </a:t>
            </a:r>
            <a:endParaRPr lang="en-US" sz="1800" dirty="0">
              <a:solidFill>
                <a:srgbClr val="006600"/>
              </a:solidFill>
            </a:endParaRPr>
          </a:p>
          <a:p>
            <a:endParaRPr lang="en-US" sz="1800" dirty="0">
              <a:solidFill>
                <a:srgbClr val="006600"/>
              </a:solidFill>
            </a:endParaRPr>
          </a:p>
          <a:p>
            <a:r>
              <a:rPr lang="en-US" sz="1800" b="1" dirty="0"/>
              <a:t>Frequently Asked Questions: </a:t>
            </a:r>
            <a:br>
              <a:rPr lang="en-US" sz="1800" b="1" dirty="0">
                <a:solidFill>
                  <a:srgbClr val="006600"/>
                </a:solidFill>
              </a:rPr>
            </a:br>
            <a:r>
              <a:rPr lang="en-US" sz="1800" dirty="0">
                <a:solidFill>
                  <a:srgbClr val="006600"/>
                </a:solidFill>
                <a:hlinkClick r:id="rId5" tooltip="VWCC Radiation Oncology Frequently Asked Questions"/>
              </a:rPr>
              <a:t>www.virginiawestern.edu/academics/health-professions/radiation-oncology/faq </a:t>
            </a:r>
            <a:endParaRPr lang="en-US" sz="1800" dirty="0">
              <a:solidFill>
                <a:srgbClr val="006600"/>
              </a:solidFill>
            </a:endParaRPr>
          </a:p>
          <a:p>
            <a:endParaRPr lang="en-US" sz="1200" dirty="0"/>
          </a:p>
        </p:txBody>
      </p:sp>
      <p:pic>
        <p:nvPicPr>
          <p:cNvPr id="6" name="Picture 5" descr="Virginia Western Community College logo">
            <a:extLst>
              <a:ext uri="{FF2B5EF4-FFF2-40B4-BE49-F238E27FC236}">
                <a16:creationId xmlns:a16="http://schemas.microsoft.com/office/drawing/2014/main" id="{2F4A7653-F8DA-9171-D3DC-F6CEF27DACDC}"/>
              </a:ext>
            </a:extLst>
          </p:cNvPr>
          <p:cNvPicPr>
            <a:picLocks noChangeAspect="1"/>
          </p:cNvPicPr>
          <p:nvPr/>
        </p:nvPicPr>
        <p:blipFill>
          <a:blip r:embed="rId6"/>
          <a:stretch>
            <a:fillRect/>
          </a:stretch>
        </p:blipFill>
        <p:spPr>
          <a:xfrm>
            <a:off x="8392000" y="2497030"/>
            <a:ext cx="1809843" cy="654084"/>
          </a:xfrm>
          <a:prstGeom prst="rect">
            <a:avLst/>
          </a:prstGeom>
        </p:spPr>
      </p:pic>
      <p:sp>
        <p:nvSpPr>
          <p:cNvPr id="4" name="TextBox 3">
            <a:extLst>
              <a:ext uri="{FF2B5EF4-FFF2-40B4-BE49-F238E27FC236}">
                <a16:creationId xmlns:a16="http://schemas.microsoft.com/office/drawing/2014/main" id="{5050F857-4670-3379-173B-6BEB0F655CC0}"/>
              </a:ext>
            </a:extLst>
          </p:cNvPr>
          <p:cNvSpPr txBox="1"/>
          <p:nvPr/>
        </p:nvSpPr>
        <p:spPr>
          <a:xfrm>
            <a:off x="8392000" y="3239888"/>
            <a:ext cx="1880515" cy="307777"/>
          </a:xfrm>
          <a:prstGeom prst="rect">
            <a:avLst/>
          </a:prstGeom>
          <a:noFill/>
        </p:spPr>
        <p:txBody>
          <a:bodyPr wrap="none" rtlCol="0">
            <a:spAutoFit/>
          </a:bodyPr>
          <a:lstStyle/>
          <a:p>
            <a:pPr algn="l"/>
            <a:r>
              <a:rPr lang="en-US" sz="1400" b="0" i="1" dirty="0">
                <a:latin typeface="Arial" panose="020B0604020202020204" pitchFamily="34" charset="0"/>
                <a:cs typeface="Arial" panose="020B0604020202020204" pitchFamily="34" charset="0"/>
              </a:rPr>
              <a:t>Virginia Western logo</a:t>
            </a:r>
          </a:p>
        </p:txBody>
      </p:sp>
      <p:sp>
        <p:nvSpPr>
          <p:cNvPr id="5" name="Slide Number Placeholder 4">
            <a:extLst>
              <a:ext uri="{FF2B5EF4-FFF2-40B4-BE49-F238E27FC236}">
                <a16:creationId xmlns:a16="http://schemas.microsoft.com/office/drawing/2014/main" id="{0BC6FDCD-204A-D048-16CB-EEAD5C0D8072}"/>
              </a:ext>
            </a:extLst>
          </p:cNvPr>
          <p:cNvSpPr>
            <a:spLocks noGrp="1"/>
          </p:cNvSpPr>
          <p:nvPr>
            <p:ph type="sldNum" sz="quarter" idx="4"/>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465705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3548CF-4695-A4F9-2358-2075F7324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F1BBF9-9CB1-4AF7-4A5B-B09CD3BDF72B}"/>
              </a:ext>
            </a:extLst>
          </p:cNvPr>
          <p:cNvSpPr>
            <a:spLocks noGrp="1"/>
          </p:cNvSpPr>
          <p:nvPr>
            <p:ph type="title"/>
          </p:nvPr>
        </p:nvSpPr>
        <p:spPr>
          <a:xfrm>
            <a:off x="844250" y="853096"/>
            <a:ext cx="9692747" cy="668044"/>
          </a:xfrm>
        </p:spPr>
        <p:txBody>
          <a:bodyPr/>
          <a:lstStyle/>
          <a:p>
            <a:r>
              <a:rPr lang="en-US" dirty="0"/>
              <a:t>Program at-a-glance</a:t>
            </a:r>
          </a:p>
        </p:txBody>
      </p:sp>
      <p:sp>
        <p:nvSpPr>
          <p:cNvPr id="3" name="Content Placeholder 2">
            <a:extLst>
              <a:ext uri="{FF2B5EF4-FFF2-40B4-BE49-F238E27FC236}">
                <a16:creationId xmlns:a16="http://schemas.microsoft.com/office/drawing/2014/main" id="{D48CF276-3556-4BF4-3D5D-C030A5BCE0F3}"/>
              </a:ext>
            </a:extLst>
          </p:cNvPr>
          <p:cNvSpPr>
            <a:spLocks noGrp="1"/>
          </p:cNvSpPr>
          <p:nvPr>
            <p:ph sz="quarter" idx="12"/>
          </p:nvPr>
        </p:nvSpPr>
        <p:spPr>
          <a:xfrm>
            <a:off x="844250" y="2013126"/>
            <a:ext cx="5913389" cy="3084847"/>
          </a:xfrm>
        </p:spPr>
        <p:txBody>
          <a:bodyPr>
            <a:normAutofit/>
          </a:bodyPr>
          <a:lstStyle/>
          <a:p>
            <a:pPr marL="457200" marR="0" indent="-457200">
              <a:lnSpc>
                <a:spcPct val="115000"/>
              </a:lnSpc>
              <a:spcAft>
                <a:spcPts val="300"/>
              </a:spcAft>
              <a:buNone/>
            </a:pPr>
            <a:r>
              <a:rPr lang="en-US" sz="1800" b="1" dirty="0">
                <a:solidFill>
                  <a:srgbClr val="050607"/>
                </a:solidFill>
                <a:effectLst/>
                <a:ea typeface="Times New Roman" panose="02020603050405020304" pitchFamily="18" charset="0"/>
              </a:rPr>
              <a:t>Apply by:</a:t>
            </a:r>
            <a:r>
              <a:rPr lang="en-US" sz="1800" dirty="0">
                <a:solidFill>
                  <a:srgbClr val="050607"/>
                </a:solidFill>
                <a:effectLst/>
                <a:ea typeface="Times New Roman" panose="02020603050405020304" pitchFamily="18" charset="0"/>
              </a:rPr>
              <a:t> 			March 15</a:t>
            </a:r>
            <a:endParaRPr lang="en-US" sz="1800" dirty="0">
              <a:effectLst/>
              <a:ea typeface="Calibri" panose="020F0502020204030204" pitchFamily="34" charset="0"/>
            </a:endParaRPr>
          </a:p>
          <a:p>
            <a:pPr marL="457200" marR="0" indent="-457200">
              <a:lnSpc>
                <a:spcPct val="115000"/>
              </a:lnSpc>
              <a:spcAft>
                <a:spcPts val="300"/>
              </a:spcAft>
              <a:buNone/>
            </a:pPr>
            <a:r>
              <a:rPr lang="en-US" sz="1800" b="1" dirty="0">
                <a:solidFill>
                  <a:srgbClr val="050607"/>
                </a:solidFill>
                <a:effectLst/>
                <a:ea typeface="Times New Roman" panose="02020603050405020304" pitchFamily="18" charset="0"/>
              </a:rPr>
              <a:t>Admission Policy:</a:t>
            </a:r>
            <a:r>
              <a:rPr lang="en-US" sz="1800" dirty="0">
                <a:solidFill>
                  <a:srgbClr val="050607"/>
                </a:solidFill>
                <a:effectLst/>
                <a:ea typeface="Times New Roman" panose="02020603050405020304" pitchFamily="18" charset="0"/>
              </a:rPr>
              <a:t> 	Competitive</a:t>
            </a:r>
            <a:endParaRPr lang="en-US" sz="1800" dirty="0">
              <a:effectLst/>
              <a:ea typeface="Calibri" panose="020F0502020204030204" pitchFamily="34" charset="0"/>
            </a:endParaRPr>
          </a:p>
          <a:p>
            <a:pPr marL="457200" marR="0" indent="-457200">
              <a:lnSpc>
                <a:spcPct val="115000"/>
              </a:lnSpc>
              <a:spcAft>
                <a:spcPts val="300"/>
              </a:spcAft>
              <a:buNone/>
            </a:pPr>
            <a:r>
              <a:rPr lang="en-US" sz="1800" b="1" dirty="0">
                <a:solidFill>
                  <a:srgbClr val="050607"/>
                </a:solidFill>
                <a:effectLst/>
                <a:ea typeface="Times New Roman" panose="02020603050405020304" pitchFamily="18" charset="0"/>
              </a:rPr>
              <a:t>Program Location:</a:t>
            </a:r>
            <a:r>
              <a:rPr lang="en-US" sz="1800" dirty="0">
                <a:solidFill>
                  <a:srgbClr val="050607"/>
                </a:solidFill>
                <a:effectLst/>
                <a:ea typeface="Times New Roman" panose="02020603050405020304" pitchFamily="18" charset="0"/>
              </a:rPr>
              <a:t>	Medical Education Campus 					Springfield, Virginia</a:t>
            </a:r>
            <a:endParaRPr lang="en-US" sz="1800" dirty="0">
              <a:effectLst/>
              <a:ea typeface="Calibri" panose="020F0502020204030204" pitchFamily="34" charset="0"/>
            </a:endParaRPr>
          </a:p>
          <a:p>
            <a:pPr marL="457200" marR="0" indent="-457200">
              <a:lnSpc>
                <a:spcPct val="115000"/>
              </a:lnSpc>
              <a:spcAft>
                <a:spcPts val="300"/>
              </a:spcAft>
              <a:buNone/>
            </a:pPr>
            <a:r>
              <a:rPr lang="en-US" sz="1800" b="1" dirty="0">
                <a:solidFill>
                  <a:srgbClr val="050607"/>
                </a:solidFill>
                <a:effectLst/>
                <a:ea typeface="Times New Roman" panose="02020603050405020304" pitchFamily="18" charset="0"/>
              </a:rPr>
              <a:t>Program Size:</a:t>
            </a:r>
            <a:r>
              <a:rPr lang="en-US" sz="1800" dirty="0">
                <a:solidFill>
                  <a:srgbClr val="050607"/>
                </a:solidFill>
                <a:effectLst/>
                <a:ea typeface="Times New Roman" panose="02020603050405020304" pitchFamily="18" charset="0"/>
              </a:rPr>
              <a:t> 		10 students</a:t>
            </a:r>
          </a:p>
          <a:p>
            <a:pPr marL="457200" marR="0" indent="-457200">
              <a:lnSpc>
                <a:spcPct val="115000"/>
              </a:lnSpc>
              <a:spcAft>
                <a:spcPts val="300"/>
              </a:spcAft>
              <a:buNone/>
            </a:pPr>
            <a:r>
              <a:rPr lang="en-US" sz="1800" b="1" dirty="0">
                <a:solidFill>
                  <a:srgbClr val="050607"/>
                </a:solidFill>
                <a:effectLst/>
                <a:ea typeface="Times New Roman" panose="02020603050405020304" pitchFamily="18" charset="0"/>
              </a:rPr>
              <a:t>Program Length:</a:t>
            </a:r>
            <a:r>
              <a:rPr lang="en-US" sz="1800" dirty="0">
                <a:solidFill>
                  <a:srgbClr val="050607"/>
                </a:solidFill>
                <a:effectLst/>
                <a:ea typeface="Times New Roman" panose="02020603050405020304" pitchFamily="18" charset="0"/>
              </a:rPr>
              <a:t> 	Approximately 21 months</a:t>
            </a:r>
            <a:endParaRPr lang="en-US" sz="1800" dirty="0">
              <a:effectLst/>
              <a:ea typeface="Calibri" panose="020F0502020204030204" pitchFamily="34" charset="0"/>
            </a:endParaRPr>
          </a:p>
          <a:p>
            <a:pPr>
              <a:buNone/>
            </a:pPr>
            <a:r>
              <a:rPr lang="en-US" sz="1800" b="1" dirty="0">
                <a:solidFill>
                  <a:srgbClr val="050607"/>
                </a:solidFill>
                <a:effectLst/>
                <a:ea typeface="Times New Roman" panose="02020603050405020304" pitchFamily="18" charset="0"/>
              </a:rPr>
              <a:t>Program Starts:</a:t>
            </a:r>
            <a:r>
              <a:rPr lang="en-US" sz="1800" dirty="0">
                <a:solidFill>
                  <a:srgbClr val="050607"/>
                </a:solidFill>
                <a:effectLst/>
                <a:ea typeface="Times New Roman" panose="02020603050405020304" pitchFamily="18" charset="0"/>
              </a:rPr>
              <a:t> 		Every August</a:t>
            </a:r>
            <a:endParaRPr lang="en-US" sz="2400" dirty="0"/>
          </a:p>
        </p:txBody>
      </p:sp>
      <p:sp>
        <p:nvSpPr>
          <p:cNvPr id="7" name="TextBox 6">
            <a:extLst>
              <a:ext uri="{FF2B5EF4-FFF2-40B4-BE49-F238E27FC236}">
                <a16:creationId xmlns:a16="http://schemas.microsoft.com/office/drawing/2014/main" id="{26578F45-F5C2-55C1-32EF-F500D6856222}"/>
              </a:ext>
            </a:extLst>
          </p:cNvPr>
          <p:cNvSpPr txBox="1"/>
          <p:nvPr/>
        </p:nvSpPr>
        <p:spPr>
          <a:xfrm>
            <a:off x="844250" y="5527235"/>
            <a:ext cx="6094070" cy="584775"/>
          </a:xfrm>
          <a:prstGeom prst="rect">
            <a:avLst/>
          </a:prstGeom>
          <a:noFill/>
        </p:spPr>
        <p:txBody>
          <a:bodyPr wrap="square">
            <a:spAutoFit/>
          </a:bodyPr>
          <a:lstStyle/>
          <a:p>
            <a:r>
              <a:rPr lang="en-US" sz="1600" b="1" dirty="0">
                <a:effectLst/>
                <a:latin typeface="Arial" panose="020B0604020202020204" pitchFamily="34" charset="0"/>
                <a:ea typeface="Calibri" panose="020F0502020204030204" pitchFamily="34" charset="0"/>
                <a:cs typeface="Arial" panose="020B0604020202020204" pitchFamily="34" charset="0"/>
              </a:rPr>
              <a:t>Medical Education Campus, Health Sciences Division</a:t>
            </a:r>
            <a:br>
              <a:rPr lang="en-US" sz="1600" b="1" dirty="0">
                <a:effectLst/>
                <a:latin typeface="Arial" panose="020B0604020202020204" pitchFamily="34" charset="0"/>
                <a:ea typeface="Calibri" panose="020F0502020204030204" pitchFamily="34" charset="0"/>
                <a:cs typeface="Arial" panose="020B0604020202020204" pitchFamily="34" charset="0"/>
              </a:rPr>
            </a:br>
            <a:r>
              <a:rPr lang="en-US" sz="1600" b="1" dirty="0">
                <a:effectLst/>
                <a:latin typeface="Arial" panose="020B0604020202020204" pitchFamily="34" charset="0"/>
                <a:ea typeface="Calibri" panose="020F0502020204030204" pitchFamily="34" charset="0"/>
                <a:cs typeface="Arial" panose="020B0604020202020204" pitchFamily="34" charset="0"/>
              </a:rPr>
              <a:t>6699 Springfield Center Drive, Springfield, VA 22150</a:t>
            </a:r>
            <a:endParaRPr lang="en-US" sz="1600" dirty="0">
              <a:latin typeface="Arial" panose="020B0604020202020204" pitchFamily="34" charset="0"/>
              <a:cs typeface="Arial" panose="020B0604020202020204" pitchFamily="34" charset="0"/>
            </a:endParaRPr>
          </a:p>
        </p:txBody>
      </p:sp>
      <p:pic>
        <p:nvPicPr>
          <p:cNvPr id="8" name="Picture 7" descr="ROC students practicing on the virtual linear accelerator (VERT)">
            <a:extLst>
              <a:ext uri="{FF2B5EF4-FFF2-40B4-BE49-F238E27FC236}">
                <a16:creationId xmlns:a16="http://schemas.microsoft.com/office/drawing/2014/main" id="{0C5546FA-A57F-B0D3-82A6-7828EDBB9C8C}"/>
              </a:ext>
            </a:extLst>
          </p:cNvPr>
          <p:cNvPicPr>
            <a:picLocks noChangeAspect="1"/>
          </p:cNvPicPr>
          <p:nvPr/>
        </p:nvPicPr>
        <p:blipFill>
          <a:blip r:embed="rId2"/>
          <a:stretch>
            <a:fillRect/>
          </a:stretch>
        </p:blipFill>
        <p:spPr>
          <a:xfrm>
            <a:off x="6507480" y="2278642"/>
            <a:ext cx="5029200" cy="2103120"/>
          </a:xfrm>
          <a:prstGeom prst="rect">
            <a:avLst/>
          </a:prstGeom>
        </p:spPr>
      </p:pic>
      <p:sp>
        <p:nvSpPr>
          <p:cNvPr id="13" name="TextBox 12">
            <a:extLst>
              <a:ext uri="{FF2B5EF4-FFF2-40B4-BE49-F238E27FC236}">
                <a16:creationId xmlns:a16="http://schemas.microsoft.com/office/drawing/2014/main" id="{AA90032C-BE8E-2370-1D5A-3B992BD4E758}"/>
              </a:ext>
            </a:extLst>
          </p:cNvPr>
          <p:cNvSpPr txBox="1"/>
          <p:nvPr/>
        </p:nvSpPr>
        <p:spPr>
          <a:xfrm>
            <a:off x="6452966" y="4477445"/>
            <a:ext cx="5370457" cy="307777"/>
          </a:xfrm>
          <a:prstGeom prst="rect">
            <a:avLst/>
          </a:prstGeom>
          <a:noFill/>
        </p:spPr>
        <p:txBody>
          <a:bodyPr wrap="square" rtlCol="0">
            <a:spAutoFit/>
          </a:bodyPr>
          <a:lstStyle/>
          <a:p>
            <a:pPr algn="l"/>
            <a:r>
              <a:rPr lang="en-US" sz="1400" b="0" i="1" dirty="0">
                <a:latin typeface="Arial" panose="020B0604020202020204" pitchFamily="34" charset="0"/>
                <a:cs typeface="Arial" panose="020B0604020202020204" pitchFamily="34" charset="0"/>
              </a:rPr>
              <a:t>ROC students practicing on the virtual linear accelerator (VERT)</a:t>
            </a:r>
          </a:p>
        </p:txBody>
      </p:sp>
      <p:sp>
        <p:nvSpPr>
          <p:cNvPr id="5" name="Slide Number Placeholder 4">
            <a:extLst>
              <a:ext uri="{FF2B5EF4-FFF2-40B4-BE49-F238E27FC236}">
                <a16:creationId xmlns:a16="http://schemas.microsoft.com/office/drawing/2014/main" id="{FC7150CE-0AA4-87E7-28EE-ED26042BCA8E}"/>
              </a:ext>
            </a:extLst>
          </p:cNvPr>
          <p:cNvSpPr>
            <a:spLocks noGrp="1"/>
          </p:cNvSpPr>
          <p:nvPr>
            <p:ph type="sldNum" sz="quarter" idx="4"/>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65920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569364" y="248423"/>
            <a:ext cx="9692747" cy="1189554"/>
          </a:xfrm>
        </p:spPr>
        <p:txBody>
          <a:bodyPr/>
          <a:lstStyle/>
          <a:p>
            <a:r>
              <a:rPr lang="en-US" dirty="0"/>
              <a:t>Program accreditation</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263905" y="1642492"/>
            <a:ext cx="8194670" cy="4812097"/>
          </a:xfrm>
        </p:spPr>
        <p:txBody>
          <a:bodyPr>
            <a:normAutofit/>
          </a:bodyPr>
          <a:lstStyle/>
          <a:p>
            <a:pPr lvl="1"/>
            <a:r>
              <a:rPr lang="en-US" sz="1800" b="0" i="0" dirty="0">
                <a:solidFill>
                  <a:srgbClr val="050607"/>
                </a:solidFill>
                <a:effectLst/>
                <a:latin typeface="Arial" panose="020B0604020202020204" pitchFamily="34" charset="0"/>
              </a:rPr>
              <a:t>The VWCC/NOVA Radiation Oncology program is accredited by the </a:t>
            </a:r>
            <a:r>
              <a:rPr lang="en-US" sz="1800" i="0" dirty="0">
                <a:solidFill>
                  <a:srgbClr val="050607"/>
                </a:solidFill>
                <a:effectLst/>
                <a:latin typeface="Arial" panose="020B0604020202020204" pitchFamily="34" charset="0"/>
              </a:rPr>
              <a:t>Joint Review Committee on Education in Radiologic Technology (JRCERT)</a:t>
            </a:r>
            <a:br>
              <a:rPr lang="en-US" sz="1800" i="0" dirty="0">
                <a:solidFill>
                  <a:srgbClr val="050607"/>
                </a:solidFill>
                <a:effectLst/>
                <a:latin typeface="Arial" panose="020B0604020202020204" pitchFamily="34" charset="0"/>
              </a:rPr>
            </a:br>
            <a:br>
              <a:rPr lang="en-US" sz="1800" b="1" i="0" dirty="0">
                <a:solidFill>
                  <a:srgbClr val="050607"/>
                </a:solidFill>
                <a:effectLst/>
                <a:latin typeface="Arial" panose="020B0604020202020204" pitchFamily="34" charset="0"/>
              </a:rPr>
            </a:br>
            <a:r>
              <a:rPr lang="en-US" sz="1800" b="1" i="0" dirty="0">
                <a:solidFill>
                  <a:srgbClr val="050607"/>
                </a:solidFill>
                <a:effectLst/>
                <a:latin typeface="Arial" panose="020B0604020202020204" pitchFamily="34" charset="0"/>
              </a:rPr>
              <a:t>Contact Information</a:t>
            </a:r>
            <a:br>
              <a:rPr lang="en-US" sz="1800" b="1" i="0" dirty="0">
                <a:solidFill>
                  <a:srgbClr val="050607"/>
                </a:solidFill>
                <a:effectLst/>
                <a:latin typeface="Arial" panose="020B0604020202020204" pitchFamily="34" charset="0"/>
              </a:rPr>
            </a:br>
            <a:r>
              <a:rPr lang="en-US" sz="1800" b="0" i="0" dirty="0">
                <a:solidFill>
                  <a:srgbClr val="050607"/>
                </a:solidFill>
                <a:effectLst/>
                <a:latin typeface="Arial" panose="020B0604020202020204" pitchFamily="34" charset="0"/>
              </a:rPr>
              <a:t>20 North Wacker Drive, Suite 2850</a:t>
            </a:r>
            <a:br>
              <a:rPr lang="en-US" sz="1800" b="0" i="0" dirty="0">
                <a:solidFill>
                  <a:srgbClr val="050607"/>
                </a:solidFill>
                <a:effectLst/>
                <a:latin typeface="Arial" panose="020B0604020202020204" pitchFamily="34" charset="0"/>
              </a:rPr>
            </a:br>
            <a:r>
              <a:rPr lang="en-US" sz="1800" b="0" i="0" dirty="0">
                <a:solidFill>
                  <a:srgbClr val="050607"/>
                </a:solidFill>
                <a:effectLst/>
                <a:latin typeface="Arial" panose="020B0604020202020204" pitchFamily="34" charset="0"/>
              </a:rPr>
              <a:t>Chicago, IL 60606-3182</a:t>
            </a:r>
            <a:br>
              <a:rPr lang="en-US" sz="1800" b="0" i="0" dirty="0">
                <a:solidFill>
                  <a:srgbClr val="050607"/>
                </a:solidFill>
                <a:effectLst/>
                <a:latin typeface="Arial" panose="020B0604020202020204" pitchFamily="34" charset="0"/>
              </a:rPr>
            </a:br>
            <a:r>
              <a:rPr lang="en-US" sz="1800" b="0" i="0" dirty="0">
                <a:solidFill>
                  <a:srgbClr val="050607"/>
                </a:solidFill>
                <a:effectLst/>
                <a:latin typeface="Arial" panose="020B0604020202020204" pitchFamily="34" charset="0"/>
              </a:rPr>
              <a:t>Phone: 312.704.5300 | Email: </a:t>
            </a:r>
            <a:r>
              <a:rPr lang="en-US" sz="1800" i="0" u="sng" dirty="0">
                <a:solidFill>
                  <a:srgbClr val="050607"/>
                </a:solidFill>
                <a:effectLst/>
                <a:latin typeface="Arial" panose="020B0604020202020204" pitchFamily="34" charset="0"/>
                <a:hlinkClick r:id="rId2" tooltip="JRCERT email address"/>
              </a:rPr>
              <a:t>mail@jrcert.org</a:t>
            </a:r>
            <a:endParaRPr lang="en-US" sz="1800" i="0" u="sng" dirty="0">
              <a:solidFill>
                <a:srgbClr val="050607"/>
              </a:solidFill>
              <a:effectLst/>
              <a:latin typeface="Arial" panose="020B0604020202020204" pitchFamily="34" charset="0"/>
            </a:endParaRPr>
          </a:p>
          <a:p>
            <a:pPr lvl="1"/>
            <a:br>
              <a:rPr lang="en-US" sz="1800" b="1" i="0" dirty="0">
                <a:latin typeface="Arial" panose="020B0604020202020204" pitchFamily="34" charset="0"/>
                <a:hlinkClick r:id="rId3"/>
              </a:rPr>
            </a:br>
            <a:r>
              <a:rPr lang="en-US" sz="1800" i="0" dirty="0">
                <a:latin typeface="Arial" panose="020B0604020202020204" pitchFamily="34" charset="0"/>
                <a:hlinkClick r:id="rId4" tooltip="Program Outcomes on JRCERT Website"/>
              </a:rPr>
              <a:t>www.jrcert.org/programs/virginia-western-community-college-2/ </a:t>
            </a:r>
            <a:endParaRPr lang="en-US" sz="1800" i="0" dirty="0">
              <a:latin typeface="Arial" panose="020B0604020202020204" pitchFamily="34" charset="0"/>
            </a:endParaRPr>
          </a:p>
          <a:p>
            <a:pPr lvl="1"/>
            <a:endParaRPr lang="en-US" sz="1800" b="1" i="0" u="sng" dirty="0">
              <a:solidFill>
                <a:srgbClr val="050607"/>
              </a:solidFill>
              <a:effectLst/>
              <a:latin typeface="Arial" panose="020B0604020202020204" pitchFamily="34" charset="0"/>
            </a:endParaRPr>
          </a:p>
          <a:p>
            <a:pPr lvl="1"/>
            <a:r>
              <a:rPr lang="en-US" sz="1800" i="0" dirty="0">
                <a:solidFill>
                  <a:srgbClr val="050607"/>
                </a:solidFill>
                <a:latin typeface="Arial" panose="020B0604020202020204" pitchFamily="34" charset="0"/>
              </a:rPr>
              <a:t>Program completion data, registry exam pass rates, credentialing, and job placement statistics are available under </a:t>
            </a:r>
            <a:r>
              <a:rPr lang="en-US" sz="1800" b="1" i="0" dirty="0">
                <a:solidFill>
                  <a:srgbClr val="050607"/>
                </a:solidFill>
                <a:latin typeface="Arial" panose="020B0604020202020204" pitchFamily="34" charset="0"/>
              </a:rPr>
              <a:t>Program Effectiveness Data</a:t>
            </a:r>
            <a:r>
              <a:rPr lang="en-US" sz="1800" i="0" dirty="0">
                <a:solidFill>
                  <a:srgbClr val="050607"/>
                </a:solidFill>
                <a:latin typeface="Arial" panose="020B0604020202020204" pitchFamily="34" charset="0"/>
              </a:rPr>
              <a:t> at the VWCC program website.</a:t>
            </a:r>
          </a:p>
          <a:p>
            <a:pPr lvl="1"/>
            <a:r>
              <a:rPr lang="en-US" sz="1800" i="0" dirty="0">
                <a:solidFill>
                  <a:srgbClr val="050607"/>
                </a:solidFill>
                <a:latin typeface="Arial" panose="020B0604020202020204" pitchFamily="34" charset="0"/>
                <a:hlinkClick r:id="rId5" tooltip="VWCC Radiation Oncology Program"/>
              </a:rPr>
              <a:t>www.virginiawestern.edu/academics/health-professions/radiation-oncology</a:t>
            </a:r>
            <a:r>
              <a:rPr lang="en-US" sz="1800" i="0" dirty="0">
                <a:solidFill>
                  <a:srgbClr val="050607"/>
                </a:solidFill>
                <a:latin typeface="Arial" panose="020B0604020202020204" pitchFamily="34" charset="0"/>
              </a:rPr>
              <a:t> </a:t>
            </a:r>
          </a:p>
          <a:p>
            <a:pPr lvl="1"/>
            <a:endParaRPr lang="en-US" sz="1800" i="0" u="sng" dirty="0">
              <a:solidFill>
                <a:srgbClr val="050607"/>
              </a:solidFill>
              <a:effectLst/>
              <a:latin typeface="Arial" panose="020B0604020202020204" pitchFamily="34" charset="0"/>
            </a:endParaRPr>
          </a:p>
        </p:txBody>
      </p:sp>
      <p:pic>
        <p:nvPicPr>
          <p:cNvPr id="1026" name="Picture 2" descr="JRCERT logo">
            <a:extLst>
              <a:ext uri="{FF2B5EF4-FFF2-40B4-BE49-F238E27FC236}">
                <a16:creationId xmlns:a16="http://schemas.microsoft.com/office/drawing/2014/main" id="{47F3ED4E-32BE-64B3-3125-F22BE928B8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575" y="2926465"/>
            <a:ext cx="2363970" cy="14846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E0D5FA1-ADB7-3B3F-3E83-562D9FE0BEA1}"/>
              </a:ext>
            </a:extLst>
          </p:cNvPr>
          <p:cNvSpPr txBox="1"/>
          <p:nvPr/>
        </p:nvSpPr>
        <p:spPr>
          <a:xfrm>
            <a:off x="8981603" y="4551937"/>
            <a:ext cx="1317914" cy="307777"/>
          </a:xfrm>
          <a:prstGeom prst="rect">
            <a:avLst/>
          </a:prstGeom>
          <a:noFill/>
        </p:spPr>
        <p:txBody>
          <a:bodyPr wrap="square" rtlCol="0">
            <a:spAutoFit/>
          </a:bodyPr>
          <a:lstStyle/>
          <a:p>
            <a:pPr algn="l"/>
            <a:r>
              <a:rPr lang="en-US" sz="1400" i="1" dirty="0">
                <a:latin typeface="Arial" panose="020B0604020202020204" pitchFamily="34" charset="0"/>
                <a:cs typeface="Arial" panose="020B0604020202020204" pitchFamily="34" charset="0"/>
              </a:rPr>
              <a:t>JRCERT logo</a:t>
            </a:r>
            <a:endParaRPr lang="en-US" sz="1400" b="0" i="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16634901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B67A5E-4F02-653C-1EB5-22FBC3B211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89DD0A-E89F-3FE3-D7F0-4085C6014B4A}"/>
              </a:ext>
            </a:extLst>
          </p:cNvPr>
          <p:cNvSpPr>
            <a:spLocks noGrp="1"/>
          </p:cNvSpPr>
          <p:nvPr>
            <p:ph type="title"/>
          </p:nvPr>
        </p:nvSpPr>
        <p:spPr>
          <a:xfrm>
            <a:off x="844250" y="875565"/>
            <a:ext cx="9692747" cy="668044"/>
          </a:xfrm>
        </p:spPr>
        <p:txBody>
          <a:bodyPr/>
          <a:lstStyle/>
          <a:p>
            <a:r>
              <a:rPr lang="en-US" dirty="0"/>
              <a:t>What radiation therapists do</a:t>
            </a:r>
          </a:p>
        </p:txBody>
      </p:sp>
      <p:sp>
        <p:nvSpPr>
          <p:cNvPr id="3" name="Content Placeholder 2">
            <a:extLst>
              <a:ext uri="{FF2B5EF4-FFF2-40B4-BE49-F238E27FC236}">
                <a16:creationId xmlns:a16="http://schemas.microsoft.com/office/drawing/2014/main" id="{ED352BBC-1D2C-3610-F027-F71166B9B019}"/>
              </a:ext>
            </a:extLst>
          </p:cNvPr>
          <p:cNvSpPr>
            <a:spLocks noGrp="1"/>
          </p:cNvSpPr>
          <p:nvPr>
            <p:ph sz="quarter" idx="12"/>
          </p:nvPr>
        </p:nvSpPr>
        <p:spPr>
          <a:xfrm>
            <a:off x="844249" y="1771398"/>
            <a:ext cx="6184079" cy="4515846"/>
          </a:xfrm>
        </p:spPr>
        <p:txBody>
          <a:bodyPr>
            <a:normAutofit fontScale="92500"/>
          </a:bodyPr>
          <a:lstStyle/>
          <a:p>
            <a:pPr marL="288925" indent="-288925">
              <a:buClrTx/>
              <a:buFont typeface="Arial" panose="020B0604020202020204" pitchFamily="34" charset="0"/>
              <a:buChar char="•"/>
            </a:pPr>
            <a:r>
              <a:rPr lang="en-US" sz="2400" dirty="0"/>
              <a:t>Treat patients with cancer and other diseases by administering radiation treatments</a:t>
            </a:r>
          </a:p>
          <a:p>
            <a:pPr marL="288925" indent="-288925">
              <a:buClrTx/>
              <a:buFont typeface="Arial" panose="020B0604020202020204" pitchFamily="34" charset="0"/>
              <a:buChar char="•"/>
            </a:pPr>
            <a:r>
              <a:rPr lang="en-US" sz="2400" dirty="0"/>
              <a:t>Simulate patients for accurate treatment planning</a:t>
            </a:r>
          </a:p>
          <a:p>
            <a:pPr marL="288925" indent="-288925">
              <a:buClrTx/>
              <a:buFont typeface="Arial" panose="020B0604020202020204" pitchFamily="34" charset="0"/>
              <a:buChar char="•"/>
            </a:pPr>
            <a:r>
              <a:rPr lang="en-US" sz="2400" dirty="0"/>
              <a:t>Work with other radiation therapists, radiation oncologists, nurses, dosimetrists, and physicists</a:t>
            </a:r>
          </a:p>
          <a:p>
            <a:pPr marL="288925" indent="-288925">
              <a:buClrTx/>
              <a:buFont typeface="Arial" panose="020B0604020202020204" pitchFamily="34" charset="0"/>
              <a:buChar char="•"/>
            </a:pPr>
            <a:r>
              <a:rPr lang="en-US" sz="2400" dirty="0"/>
              <a:t>Work in hospitals and cancer clinics</a:t>
            </a:r>
          </a:p>
          <a:p>
            <a:pPr marL="285750" indent="-285750">
              <a:buClrTx/>
              <a:buFont typeface="Arial" panose="020B0604020202020204" pitchFamily="34" charset="0"/>
              <a:buChar char="•"/>
            </a:pPr>
            <a:r>
              <a:rPr lang="en-US" sz="2400" dirty="0"/>
              <a:t>To see salary information, go to </a:t>
            </a:r>
            <a:r>
              <a:rPr lang="en-US" sz="2400" dirty="0">
                <a:hlinkClick r:id="rId2" tooltip="Bureau of Labor Statistics"/>
              </a:rPr>
              <a:t>www.bls.gov </a:t>
            </a:r>
            <a:r>
              <a:rPr lang="en-US" sz="2400" dirty="0"/>
              <a:t>and search Radiation Therapist</a:t>
            </a:r>
          </a:p>
        </p:txBody>
      </p:sp>
      <p:pic>
        <p:nvPicPr>
          <p:cNvPr id="4" name="Picture 3" descr="Radiation Therapy students">
            <a:extLst>
              <a:ext uri="{FF2B5EF4-FFF2-40B4-BE49-F238E27FC236}">
                <a16:creationId xmlns:a16="http://schemas.microsoft.com/office/drawing/2014/main" id="{313A4AEE-B2EC-CD58-F227-8207290D1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8803" y="2230846"/>
            <a:ext cx="3879113" cy="2559627"/>
          </a:xfrm>
          <a:prstGeom prst="rect">
            <a:avLst/>
          </a:prstGeom>
        </p:spPr>
      </p:pic>
      <p:sp>
        <p:nvSpPr>
          <p:cNvPr id="13" name="TextBox 12">
            <a:extLst>
              <a:ext uri="{FF2B5EF4-FFF2-40B4-BE49-F238E27FC236}">
                <a16:creationId xmlns:a16="http://schemas.microsoft.com/office/drawing/2014/main" id="{6F0A986F-74B9-1CEE-9F1B-4BA567641AD1}"/>
              </a:ext>
            </a:extLst>
          </p:cNvPr>
          <p:cNvSpPr txBox="1"/>
          <p:nvPr/>
        </p:nvSpPr>
        <p:spPr>
          <a:xfrm>
            <a:off x="8091978" y="4826033"/>
            <a:ext cx="2372765" cy="307777"/>
          </a:xfrm>
          <a:prstGeom prst="rect">
            <a:avLst/>
          </a:prstGeom>
          <a:noFill/>
        </p:spPr>
        <p:txBody>
          <a:bodyPr wrap="none" rtlCol="0">
            <a:spAutoFit/>
          </a:bodyPr>
          <a:lstStyle/>
          <a:p>
            <a:pPr algn="l"/>
            <a:r>
              <a:rPr lang="en-US" sz="1400" b="0" i="1" dirty="0">
                <a:latin typeface="Arial" panose="020B0604020202020204" pitchFamily="34" charset="0"/>
                <a:cs typeface="Arial" panose="020B0604020202020204" pitchFamily="34" charset="0"/>
              </a:rPr>
              <a:t>Radiation Therapy students</a:t>
            </a:r>
          </a:p>
        </p:txBody>
      </p:sp>
      <p:sp>
        <p:nvSpPr>
          <p:cNvPr id="5" name="Slide Number Placeholder 4">
            <a:extLst>
              <a:ext uri="{FF2B5EF4-FFF2-40B4-BE49-F238E27FC236}">
                <a16:creationId xmlns:a16="http://schemas.microsoft.com/office/drawing/2014/main" id="{ABB3BF30-0E65-0539-23E8-86510D8C3DC4}"/>
              </a:ext>
            </a:extLst>
          </p:cNvPr>
          <p:cNvSpPr>
            <a:spLocks noGrp="1"/>
          </p:cNvSpPr>
          <p:nvPr>
            <p:ph type="sldNum" sz="quarter" idx="4"/>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26662931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844248" y="427335"/>
            <a:ext cx="9692747" cy="1189554"/>
          </a:xfrm>
        </p:spPr>
        <p:txBody>
          <a:bodyPr/>
          <a:lstStyle/>
          <a:p>
            <a:r>
              <a:rPr lang="en-US" dirty="0"/>
              <a:t>How to get started</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517749" y="2041386"/>
            <a:ext cx="6697090" cy="4299954"/>
          </a:xfrm>
        </p:spPr>
        <p:txBody>
          <a:bodyPr>
            <a:normAutofit/>
          </a:bodyPr>
          <a:lstStyle/>
          <a:p>
            <a:pPr marL="666900" lvl="1" indent="-342900">
              <a:buClrTx/>
              <a:buFont typeface="Arial" panose="020B0604020202020204" pitchFamily="34" charset="0"/>
              <a:buChar char="•"/>
            </a:pPr>
            <a:r>
              <a:rPr lang="en-US" i="0" dirty="0">
                <a:latin typeface="Arial" panose="020B0604020202020204" pitchFamily="34" charset="0"/>
              </a:rPr>
              <a:t>Apply to both Virginia Western CC and NOVA</a:t>
            </a:r>
            <a:endParaRPr lang="en-US" b="1" i="0" dirty="0">
              <a:solidFill>
                <a:srgbClr val="006600"/>
              </a:solidFill>
              <a:latin typeface="Arial" panose="020B0604020202020204" pitchFamily="34" charset="0"/>
            </a:endParaRPr>
          </a:p>
          <a:p>
            <a:pPr marL="666900" lvl="1" indent="-342900">
              <a:buClrTx/>
              <a:buFont typeface="Arial" panose="020B0604020202020204" pitchFamily="34" charset="0"/>
              <a:buChar char="•"/>
            </a:pPr>
            <a:r>
              <a:rPr lang="en-US" i="0" dirty="0">
                <a:latin typeface="Arial" panose="020B0604020202020204" pitchFamily="34" charset="0"/>
              </a:rPr>
              <a:t>Complete the pre-application requirements</a:t>
            </a:r>
          </a:p>
          <a:p>
            <a:pPr marL="666900" lvl="1" indent="-342900">
              <a:buClrTx/>
              <a:buFont typeface="Arial" panose="020B0604020202020204" pitchFamily="34" charset="0"/>
              <a:buChar char="•"/>
            </a:pPr>
            <a:r>
              <a:rPr lang="en-US" i="0" dirty="0">
                <a:latin typeface="Arial" panose="020B0604020202020204" pitchFamily="34" charset="0"/>
              </a:rPr>
              <a:t>Apply to the program by the deadline</a:t>
            </a:r>
          </a:p>
          <a:p>
            <a:pPr marL="323850" lvl="1" indent="-34925"/>
            <a:br>
              <a:rPr lang="en-US" i="0" dirty="0">
                <a:latin typeface="Arial" panose="020B0604020202020204" pitchFamily="34" charset="0"/>
              </a:rPr>
            </a:br>
            <a:r>
              <a:rPr lang="en-US" i="0" dirty="0">
                <a:latin typeface="Arial" panose="020B0604020202020204" pitchFamily="34" charset="0"/>
              </a:rPr>
              <a:t>If accepted:</a:t>
            </a:r>
          </a:p>
          <a:p>
            <a:pPr marL="666900" lvl="1" indent="-342900">
              <a:buClrTx/>
              <a:buFont typeface="Arial" panose="020B0604020202020204" pitchFamily="34" charset="0"/>
              <a:buChar char="•"/>
            </a:pPr>
            <a:r>
              <a:rPr lang="en-US" i="0" dirty="0">
                <a:latin typeface="Arial" panose="020B0604020202020204" pitchFamily="34" charset="0"/>
              </a:rPr>
              <a:t>Complete the clinical requirements</a:t>
            </a:r>
          </a:p>
          <a:p>
            <a:pPr marL="666900" lvl="1" indent="-342900">
              <a:buClrTx/>
              <a:buFont typeface="Arial" panose="020B0604020202020204" pitchFamily="34" charset="0"/>
              <a:buChar char="•"/>
            </a:pPr>
            <a:r>
              <a:rPr lang="en-US" i="0" dirty="0">
                <a:latin typeface="Arial" panose="020B0604020202020204" pitchFamily="34" charset="0"/>
              </a:rPr>
              <a:t>Successfully complete the program and graduate</a:t>
            </a:r>
          </a:p>
          <a:p>
            <a:pPr marL="666900" lvl="1" indent="-342900">
              <a:buClrTx/>
              <a:buFont typeface="Arial" panose="020B0604020202020204" pitchFamily="34" charset="0"/>
              <a:buChar char="•"/>
            </a:pPr>
            <a:r>
              <a:rPr lang="en-US" i="0" dirty="0">
                <a:latin typeface="Arial" panose="020B0604020202020204" pitchFamily="34" charset="0"/>
              </a:rPr>
              <a:t>Successfully pass the ARRT RT(T) registry exam</a:t>
            </a:r>
          </a:p>
        </p:txBody>
      </p:sp>
      <p:pic>
        <p:nvPicPr>
          <p:cNvPr id="6" name="Picture 5" descr="ROC student using the virtual linear accelerator in lab">
            <a:extLst>
              <a:ext uri="{FF2B5EF4-FFF2-40B4-BE49-F238E27FC236}">
                <a16:creationId xmlns:a16="http://schemas.microsoft.com/office/drawing/2014/main" id="{B173ADB9-4C4F-D2A3-EF3B-6D76D177295F}"/>
              </a:ext>
            </a:extLst>
          </p:cNvPr>
          <p:cNvPicPr>
            <a:picLocks noChangeAspect="1"/>
          </p:cNvPicPr>
          <p:nvPr/>
        </p:nvPicPr>
        <p:blipFill>
          <a:blip r:embed="rId2"/>
          <a:stretch>
            <a:fillRect/>
          </a:stretch>
        </p:blipFill>
        <p:spPr>
          <a:xfrm>
            <a:off x="7510214" y="2168842"/>
            <a:ext cx="3922669" cy="2520315"/>
          </a:xfrm>
          <a:prstGeom prst="rect">
            <a:avLst/>
          </a:prstGeom>
        </p:spPr>
      </p:pic>
      <p:sp>
        <p:nvSpPr>
          <p:cNvPr id="12" name="TextBox 11">
            <a:extLst>
              <a:ext uri="{FF2B5EF4-FFF2-40B4-BE49-F238E27FC236}">
                <a16:creationId xmlns:a16="http://schemas.microsoft.com/office/drawing/2014/main" id="{21E7A92F-897F-83D4-B030-391627F32927}"/>
              </a:ext>
            </a:extLst>
          </p:cNvPr>
          <p:cNvSpPr txBox="1"/>
          <p:nvPr/>
        </p:nvSpPr>
        <p:spPr>
          <a:xfrm>
            <a:off x="7510214" y="4758754"/>
            <a:ext cx="4448704" cy="307777"/>
          </a:xfrm>
          <a:prstGeom prst="rect">
            <a:avLst/>
          </a:prstGeom>
          <a:noFill/>
        </p:spPr>
        <p:txBody>
          <a:bodyPr wrap="square" rtlCol="0">
            <a:spAutoFit/>
          </a:bodyPr>
          <a:lstStyle/>
          <a:p>
            <a:r>
              <a:rPr lang="en-US" sz="1400" i="1" dirty="0">
                <a:latin typeface="Arial" panose="020B0604020202020204" pitchFamily="34" charset="0"/>
                <a:cs typeface="Arial" panose="020B0604020202020204" pitchFamily="34" charset="0"/>
              </a:rPr>
              <a:t>Student using the virtual linear accelerator in lab</a:t>
            </a:r>
            <a:endParaRPr lang="en-US" sz="1400" b="0" i="1"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8550571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AD18-33AB-4CA9-9E77-06A93EF5F7DE}"/>
              </a:ext>
            </a:extLst>
          </p:cNvPr>
          <p:cNvSpPr>
            <a:spLocks noGrp="1"/>
          </p:cNvSpPr>
          <p:nvPr>
            <p:ph type="title"/>
          </p:nvPr>
        </p:nvSpPr>
        <p:spPr>
          <a:xfrm>
            <a:off x="975360" y="288302"/>
            <a:ext cx="10058400" cy="1189554"/>
          </a:xfrm>
        </p:spPr>
        <p:txBody>
          <a:bodyPr/>
          <a:lstStyle/>
          <a:p>
            <a:r>
              <a:rPr lang="en-US" dirty="0"/>
              <a:t>APPLY TO Virginia western</a:t>
            </a:r>
          </a:p>
        </p:txBody>
      </p:sp>
      <p:sp>
        <p:nvSpPr>
          <p:cNvPr id="3" name="Content Placeholder 2">
            <a:extLst>
              <a:ext uri="{FF2B5EF4-FFF2-40B4-BE49-F238E27FC236}">
                <a16:creationId xmlns:a16="http://schemas.microsoft.com/office/drawing/2014/main" id="{C6B1AF47-EBF6-4121-92D6-7EDDD39DC45B}"/>
              </a:ext>
            </a:extLst>
          </p:cNvPr>
          <p:cNvSpPr>
            <a:spLocks noGrp="1"/>
          </p:cNvSpPr>
          <p:nvPr>
            <p:ph sz="quarter" idx="12"/>
          </p:nvPr>
        </p:nvSpPr>
        <p:spPr>
          <a:xfrm>
            <a:off x="722704" y="1571988"/>
            <a:ext cx="9558720" cy="4446848"/>
          </a:xfrm>
        </p:spPr>
        <p:txBody>
          <a:bodyPr>
            <a:normAutofit/>
          </a:bodyPr>
          <a:lstStyle/>
          <a:p>
            <a:endParaRPr lang="en-US" sz="300" dirty="0"/>
          </a:p>
          <a:p>
            <a:pPr lvl="1"/>
            <a:r>
              <a:rPr lang="en-US" sz="2400" b="1" i="0" dirty="0">
                <a:solidFill>
                  <a:srgbClr val="006600"/>
                </a:solidFill>
                <a:latin typeface="Arial" panose="020B0604020202020204" pitchFamily="34" charset="0"/>
              </a:rPr>
              <a:t>Apply to Virginia Western at </a:t>
            </a:r>
            <a:r>
              <a:rPr lang="en-US" sz="2400" b="1" i="0" dirty="0">
                <a:solidFill>
                  <a:srgbClr val="006600"/>
                </a:solidFill>
                <a:latin typeface="Arial" panose="020B0604020202020204" pitchFamily="34" charset="0"/>
                <a:hlinkClick r:id="rId2" tooltip="Virginia Western Community College"/>
              </a:rPr>
              <a:t>www.virginiawestern.edu </a:t>
            </a:r>
            <a:br>
              <a:rPr lang="en-US" sz="1100" b="1" i="0" dirty="0">
                <a:solidFill>
                  <a:srgbClr val="006600"/>
                </a:solidFill>
                <a:latin typeface="Arial" panose="020B0604020202020204" pitchFamily="34" charset="0"/>
              </a:rPr>
            </a:br>
            <a:endParaRPr lang="en-US" sz="1100" b="1" i="0" dirty="0">
              <a:solidFill>
                <a:srgbClr val="006600"/>
              </a:solidFill>
              <a:latin typeface="Arial" panose="020B0604020202020204" pitchFamily="34" charset="0"/>
            </a:endParaRPr>
          </a:p>
          <a:p>
            <a:pPr marL="666900" lvl="1" indent="-342900">
              <a:lnSpc>
                <a:spcPct val="150000"/>
              </a:lnSpc>
              <a:buClrTx/>
              <a:buFont typeface="Arial" panose="020B0604020202020204" pitchFamily="34" charset="0"/>
              <a:buChar char="•"/>
            </a:pPr>
            <a:r>
              <a:rPr lang="en-US" i="0" dirty="0">
                <a:effectLst/>
                <a:latin typeface="Arial" panose="020B0604020202020204" pitchFamily="34" charset="0"/>
                <a:ea typeface="Aptos" panose="020B0004020202020204" pitchFamily="34" charset="0"/>
              </a:rPr>
              <a:t>Select the current semester so you can enroll in classes after applying</a:t>
            </a:r>
            <a:endParaRPr lang="en-US" i="0" dirty="0">
              <a:latin typeface="Arial" panose="020B0604020202020204" pitchFamily="34" charset="0"/>
              <a:ea typeface="Aptos" panose="020B0004020202020204" pitchFamily="34" charset="0"/>
            </a:endParaRPr>
          </a:p>
          <a:p>
            <a:pPr marL="666900" lvl="1" indent="-342900">
              <a:buClrTx/>
              <a:buFont typeface="Arial" panose="020B0604020202020204" pitchFamily="34" charset="0"/>
              <a:buChar char="•"/>
            </a:pPr>
            <a:r>
              <a:rPr lang="en-US" i="0" dirty="0">
                <a:latin typeface="Arial" panose="020B0604020202020204" pitchFamily="34" charset="0"/>
                <a:ea typeface="Aptos" panose="020B0004020202020204" pitchFamily="34" charset="0"/>
              </a:rPr>
              <a:t>Select the </a:t>
            </a:r>
            <a:r>
              <a:rPr lang="en-US" b="1" i="0" dirty="0">
                <a:latin typeface="Arial" panose="020B0604020202020204" pitchFamily="34" charset="0"/>
                <a:ea typeface="Aptos" panose="020B0004020202020204" pitchFamily="34" charset="0"/>
              </a:rPr>
              <a:t>CSC Introduction to Radiation Oncology</a:t>
            </a:r>
            <a:r>
              <a:rPr lang="en-US" i="0" dirty="0">
                <a:latin typeface="Arial" panose="020B0604020202020204" pitchFamily="34" charset="0"/>
                <a:ea typeface="Aptos" panose="020B0004020202020204" pitchFamily="34" charset="0"/>
              </a:rPr>
              <a:t> plan to complete prerequisites</a:t>
            </a:r>
          </a:p>
          <a:p>
            <a:pPr marL="666900" lvl="1" indent="-342900">
              <a:buClrTx/>
              <a:buFont typeface="Arial" panose="020B0604020202020204" pitchFamily="34" charset="0"/>
              <a:buChar char="•"/>
            </a:pPr>
            <a:r>
              <a:rPr lang="en-US" i="0" dirty="0">
                <a:latin typeface="Arial" panose="020B0604020202020204" pitchFamily="34" charset="0"/>
              </a:rPr>
              <a:t>Reapply to the college if it has been more than 3 semesters since you enrolled in classes</a:t>
            </a:r>
          </a:p>
          <a:p>
            <a:pPr marL="666900" lvl="1" indent="-342900">
              <a:buClrTx/>
              <a:buFont typeface="Arial" panose="020B0604020202020204" pitchFamily="34" charset="0"/>
              <a:buChar char="•"/>
            </a:pPr>
            <a:r>
              <a:rPr lang="en-US" i="0" dirty="0">
                <a:effectLst/>
                <a:latin typeface="Arial" panose="020B0604020202020204" pitchFamily="34" charset="0"/>
                <a:ea typeface="Aptos" panose="020B0004020202020204" pitchFamily="34" charset="0"/>
              </a:rPr>
              <a:t>Academic Calendar: </a:t>
            </a:r>
            <a:r>
              <a:rPr lang="en-US" i="0" dirty="0">
                <a:latin typeface="Arial" panose="020B0604020202020204" pitchFamily="34" charset="0"/>
                <a:ea typeface="Aptos" panose="020B0004020202020204" pitchFamily="34" charset="0"/>
                <a:hlinkClick r:id="rId3" tooltip="Virginia Western Academic Calendar"/>
              </a:rPr>
              <a:t>www.virginiawestern.edu/academic-calendar </a:t>
            </a:r>
            <a:endParaRPr lang="en-US"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BDDFEB83-37C6-4BEE-8F08-AEFCBA5D66C8}"/>
              </a:ext>
            </a:extLst>
          </p:cNvPr>
          <p:cNvSpPr>
            <a:spLocks noGrp="1"/>
          </p:cNvSpPr>
          <p:nvPr>
            <p:ph type="sldNum" sz="quarter" idx="4"/>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22408849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13ACF-4519-2824-9497-AD80CD22CD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2ADC8E-5392-84BF-9EEA-E3042B3AB527}"/>
              </a:ext>
            </a:extLst>
          </p:cNvPr>
          <p:cNvSpPr>
            <a:spLocks noGrp="1"/>
          </p:cNvSpPr>
          <p:nvPr>
            <p:ph type="title"/>
          </p:nvPr>
        </p:nvSpPr>
        <p:spPr>
          <a:xfrm>
            <a:off x="975360" y="288302"/>
            <a:ext cx="10058400" cy="1189554"/>
          </a:xfrm>
        </p:spPr>
        <p:txBody>
          <a:bodyPr/>
          <a:lstStyle/>
          <a:p>
            <a:r>
              <a:rPr lang="en-US" dirty="0"/>
              <a:t>APPLY TO NOVA</a:t>
            </a:r>
          </a:p>
        </p:txBody>
      </p:sp>
      <p:sp>
        <p:nvSpPr>
          <p:cNvPr id="3" name="Content Placeholder 2">
            <a:extLst>
              <a:ext uri="{FF2B5EF4-FFF2-40B4-BE49-F238E27FC236}">
                <a16:creationId xmlns:a16="http://schemas.microsoft.com/office/drawing/2014/main" id="{D4609381-73A2-E172-AD7A-A19CD54FFC25}"/>
              </a:ext>
            </a:extLst>
          </p:cNvPr>
          <p:cNvSpPr>
            <a:spLocks noGrp="1"/>
          </p:cNvSpPr>
          <p:nvPr>
            <p:ph sz="quarter" idx="12"/>
          </p:nvPr>
        </p:nvSpPr>
        <p:spPr>
          <a:xfrm>
            <a:off x="722704" y="1571988"/>
            <a:ext cx="9558720" cy="4446848"/>
          </a:xfrm>
        </p:spPr>
        <p:txBody>
          <a:bodyPr>
            <a:normAutofit/>
          </a:bodyPr>
          <a:lstStyle/>
          <a:p>
            <a:endParaRPr lang="en-US" sz="300" dirty="0"/>
          </a:p>
          <a:p>
            <a:pPr lvl="1"/>
            <a:r>
              <a:rPr lang="en-US" sz="2400" b="1" i="0" dirty="0">
                <a:solidFill>
                  <a:srgbClr val="006600"/>
                </a:solidFill>
                <a:latin typeface="Arial" panose="020B0604020202020204" pitchFamily="34" charset="0"/>
              </a:rPr>
              <a:t>Apply to NOVA at </a:t>
            </a:r>
            <a:r>
              <a:rPr lang="en-US" sz="2400" b="1" i="0" dirty="0">
                <a:solidFill>
                  <a:srgbClr val="006600"/>
                </a:solidFill>
                <a:latin typeface="Arial" panose="020B0604020202020204" pitchFamily="34" charset="0"/>
                <a:hlinkClick r:id="rId2" tooltip="Northern Virginia Community College"/>
              </a:rPr>
              <a:t>www.nvcc.edu </a:t>
            </a:r>
            <a:br>
              <a:rPr lang="en-US" sz="1100" b="1" i="0" dirty="0">
                <a:solidFill>
                  <a:srgbClr val="006600"/>
                </a:solidFill>
                <a:latin typeface="Arial" panose="020B0604020202020204" pitchFamily="34" charset="0"/>
              </a:rPr>
            </a:br>
            <a:endParaRPr lang="en-US" sz="1100" b="1" i="0" dirty="0">
              <a:solidFill>
                <a:srgbClr val="006600"/>
              </a:solidFill>
              <a:latin typeface="Arial" panose="020B0604020202020204" pitchFamily="34" charset="0"/>
            </a:endParaRPr>
          </a:p>
          <a:p>
            <a:pPr marL="666900" lvl="1" indent="-342900">
              <a:lnSpc>
                <a:spcPct val="150000"/>
              </a:lnSpc>
              <a:buClrTx/>
              <a:buFont typeface="Arial" panose="020B0604020202020204" pitchFamily="34" charset="0"/>
              <a:buChar char="•"/>
            </a:pPr>
            <a:r>
              <a:rPr lang="en-US" i="0" dirty="0">
                <a:effectLst/>
                <a:latin typeface="Arial" panose="020B0604020202020204" pitchFamily="34" charset="0"/>
                <a:ea typeface="Aptos" panose="020B0004020202020204" pitchFamily="34" charset="0"/>
              </a:rPr>
              <a:t>Select the current semester so you can enroll in classes after applying</a:t>
            </a:r>
            <a:endParaRPr lang="en-US" i="0" dirty="0">
              <a:latin typeface="Arial" panose="020B0604020202020204" pitchFamily="34" charset="0"/>
              <a:ea typeface="Aptos" panose="020B0004020202020204" pitchFamily="34" charset="0"/>
            </a:endParaRPr>
          </a:p>
          <a:p>
            <a:pPr marL="666900" lvl="1" indent="-342900">
              <a:buClrTx/>
              <a:buFont typeface="Arial" panose="020B0604020202020204" pitchFamily="34" charset="0"/>
              <a:buChar char="•"/>
            </a:pPr>
            <a:r>
              <a:rPr lang="en-US" i="0" dirty="0">
                <a:latin typeface="Arial" panose="020B0604020202020204" pitchFamily="34" charset="0"/>
                <a:ea typeface="Aptos" panose="020B0004020202020204" pitchFamily="34" charset="0"/>
              </a:rPr>
              <a:t>Select the </a:t>
            </a:r>
            <a:r>
              <a:rPr lang="en-US" b="1" i="0" dirty="0">
                <a:latin typeface="Arial" panose="020B0604020202020204" pitchFamily="34" charset="0"/>
                <a:ea typeface="Aptos" panose="020B0004020202020204" pitchFamily="34" charset="0"/>
              </a:rPr>
              <a:t>Health Sciences Associate of Science </a:t>
            </a:r>
            <a:r>
              <a:rPr lang="en-US" i="0" dirty="0">
                <a:latin typeface="Arial" panose="020B0604020202020204" pitchFamily="34" charset="0"/>
                <a:ea typeface="Aptos" panose="020B0004020202020204" pitchFamily="34" charset="0"/>
              </a:rPr>
              <a:t>degree to complete prerequisites</a:t>
            </a:r>
          </a:p>
          <a:p>
            <a:pPr marL="666900" lvl="1" indent="-342900">
              <a:buClrTx/>
              <a:buFont typeface="Arial" panose="020B0604020202020204" pitchFamily="34" charset="0"/>
              <a:buChar char="•"/>
            </a:pPr>
            <a:r>
              <a:rPr lang="en-US" i="0" dirty="0">
                <a:latin typeface="Arial" panose="020B0604020202020204" pitchFamily="34" charset="0"/>
              </a:rPr>
              <a:t>Reapply to the college if it has been more than 3 semesters since you enrolled in classes</a:t>
            </a:r>
          </a:p>
          <a:p>
            <a:pPr marL="666900" lvl="1" indent="-342900">
              <a:buClrTx/>
              <a:buFont typeface="Arial" panose="020B0604020202020204" pitchFamily="34" charset="0"/>
              <a:buChar char="•"/>
            </a:pPr>
            <a:r>
              <a:rPr lang="en-US" i="0" dirty="0">
                <a:effectLst/>
                <a:latin typeface="Arial" panose="020B0604020202020204" pitchFamily="34" charset="0"/>
                <a:ea typeface="Aptos" panose="020B0004020202020204" pitchFamily="34" charset="0"/>
              </a:rPr>
              <a:t>Academic Calendar: </a:t>
            </a:r>
            <a:r>
              <a:rPr lang="en-US" i="0" dirty="0">
                <a:effectLst/>
                <a:latin typeface="Arial" panose="020B0604020202020204" pitchFamily="34" charset="0"/>
                <a:ea typeface="Aptos" panose="020B0004020202020204" pitchFamily="34" charset="0"/>
                <a:hlinkClick r:id="rId3" tooltip="NOVA Academic Calendar"/>
              </a:rPr>
              <a:t>www.nvcc.edu/academics/calendar</a:t>
            </a:r>
            <a:endParaRPr lang="en-US"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5C404E54-808F-5ECA-6459-317B29FD124F}"/>
              </a:ext>
            </a:extLst>
          </p:cNvPr>
          <p:cNvSpPr>
            <a:spLocks noGrp="1"/>
          </p:cNvSpPr>
          <p:nvPr>
            <p:ph type="sldNum" sz="quarter" idx="4"/>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15514417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903F4F-DF52-5D10-277E-8D6D995391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000A4-0EFA-B9CA-AF55-496ADA221404}"/>
              </a:ext>
            </a:extLst>
          </p:cNvPr>
          <p:cNvSpPr>
            <a:spLocks noGrp="1"/>
          </p:cNvSpPr>
          <p:nvPr>
            <p:ph type="title"/>
          </p:nvPr>
        </p:nvSpPr>
        <p:spPr>
          <a:xfrm>
            <a:off x="545346" y="465825"/>
            <a:ext cx="10058400" cy="1189554"/>
          </a:xfrm>
        </p:spPr>
        <p:txBody>
          <a:bodyPr/>
          <a:lstStyle/>
          <a:p>
            <a:r>
              <a:rPr lang="en-US" dirty="0"/>
              <a:t>Complete pre-application reqs</a:t>
            </a:r>
          </a:p>
        </p:txBody>
      </p:sp>
      <p:sp>
        <p:nvSpPr>
          <p:cNvPr id="3" name="Content Placeholder 2">
            <a:extLst>
              <a:ext uri="{FF2B5EF4-FFF2-40B4-BE49-F238E27FC236}">
                <a16:creationId xmlns:a16="http://schemas.microsoft.com/office/drawing/2014/main" id="{15658CB5-DFF4-C269-9F9A-E7110EFE1511}"/>
              </a:ext>
            </a:extLst>
          </p:cNvPr>
          <p:cNvSpPr>
            <a:spLocks noGrp="1"/>
          </p:cNvSpPr>
          <p:nvPr>
            <p:ph sz="quarter" idx="12"/>
          </p:nvPr>
        </p:nvSpPr>
        <p:spPr>
          <a:xfrm>
            <a:off x="254352" y="1674352"/>
            <a:ext cx="10455401" cy="4739079"/>
          </a:xfrm>
        </p:spPr>
        <p:txBody>
          <a:bodyPr>
            <a:normAutofit/>
          </a:bodyPr>
          <a:lstStyle/>
          <a:p>
            <a:endParaRPr lang="en-US" sz="300" dirty="0"/>
          </a:p>
          <a:p>
            <a:pPr marL="666900" lvl="1" indent="-342900">
              <a:buClrTx/>
              <a:buFont typeface="Arial" panose="020B0604020202020204" pitchFamily="34" charset="0"/>
              <a:buChar char="•"/>
            </a:pPr>
            <a:r>
              <a:rPr lang="en-US" sz="1800" i="0" dirty="0">
                <a:latin typeface="Arial" panose="020B0604020202020204" pitchFamily="34" charset="0"/>
              </a:rPr>
              <a:t>Complete the pre-application requirements by enrolling in available classes on the Student Information System (SIS)</a:t>
            </a:r>
          </a:p>
          <a:p>
            <a:pPr marL="666900" lvl="1" indent="-342900">
              <a:lnSpc>
                <a:spcPct val="150000"/>
              </a:lnSpc>
              <a:buClrTx/>
              <a:buFont typeface="Arial" panose="020B0604020202020204" pitchFamily="34" charset="0"/>
              <a:buChar char="•"/>
            </a:pPr>
            <a:r>
              <a:rPr lang="en-US" sz="1800" i="0" dirty="0">
                <a:latin typeface="Arial" panose="020B0604020202020204" pitchFamily="34" charset="0"/>
              </a:rPr>
              <a:t>Prerequisites may be taken at any campus they are offered including NOVA Online,</a:t>
            </a:r>
            <a:r>
              <a:rPr lang="en-US" sz="1800" b="1" i="0" dirty="0">
                <a:latin typeface="Arial" panose="020B0604020202020204" pitchFamily="34" charset="0"/>
              </a:rPr>
              <a:t> </a:t>
            </a:r>
            <a:r>
              <a:rPr lang="en-US" sz="1800" i="0" dirty="0">
                <a:latin typeface="Arial" panose="020B0604020202020204" pitchFamily="34" charset="0"/>
              </a:rPr>
              <a:t>and online with Virginia Western Community College (if available)</a:t>
            </a:r>
            <a:endParaRPr lang="en-US" sz="1800" b="1" i="0" dirty="0">
              <a:latin typeface="Arial" panose="020B0604020202020204" pitchFamily="34" charset="0"/>
            </a:endParaRPr>
          </a:p>
          <a:p>
            <a:pPr marL="666900" lvl="1" indent="-342900">
              <a:lnSpc>
                <a:spcPct val="150000"/>
              </a:lnSpc>
              <a:buClrTx/>
              <a:buFont typeface="Arial" panose="020B0604020202020204" pitchFamily="34" charset="0"/>
              <a:buChar char="•"/>
            </a:pPr>
            <a:r>
              <a:rPr lang="en-US" sz="1800" i="0" dirty="0">
                <a:latin typeface="Arial" panose="020B0604020202020204" pitchFamily="34" charset="0"/>
              </a:rPr>
              <a:t>High-school students may be eligible to complete requirements while still finishing high school</a:t>
            </a:r>
          </a:p>
          <a:p>
            <a:pPr marL="666900" lvl="1" indent="-342900">
              <a:lnSpc>
                <a:spcPct val="150000"/>
              </a:lnSpc>
              <a:buClrTx/>
              <a:buFont typeface="Arial" panose="020B0604020202020204" pitchFamily="34" charset="0"/>
              <a:buChar char="•"/>
            </a:pPr>
            <a:r>
              <a:rPr lang="en-US" sz="1800" b="1" i="0" dirty="0">
                <a:latin typeface="Arial" panose="020B0604020202020204" pitchFamily="34" charset="0"/>
              </a:rPr>
              <a:t>How to Enroll in Classes on SIS: </a:t>
            </a:r>
            <a:r>
              <a:rPr lang="en-US" sz="1800" i="0" dirty="0">
                <a:latin typeface="Arial" panose="020B0604020202020204" pitchFamily="34" charset="0"/>
                <a:hlinkClick r:id="rId2" tooltip="SIS Tutorial How to Enroll in Classes"/>
              </a:rPr>
              <a:t>www.nvcc.edu/admissions/register</a:t>
            </a:r>
            <a:endParaRPr lang="en-US" sz="1800" i="0" dirty="0">
              <a:latin typeface="Arial" panose="020B0604020202020204" pitchFamily="34" charset="0"/>
            </a:endParaRPr>
          </a:p>
          <a:p>
            <a:pPr marL="666900" lvl="1" indent="-342900">
              <a:lnSpc>
                <a:spcPct val="150000"/>
              </a:lnSpc>
              <a:buClrTx/>
              <a:buFont typeface="Arial" panose="020B0604020202020204" pitchFamily="34" charset="0"/>
              <a:buChar char="•"/>
            </a:pPr>
            <a:r>
              <a:rPr lang="en-US" sz="1800" b="1" i="0" dirty="0">
                <a:latin typeface="Arial" panose="020B0604020202020204" pitchFamily="34" charset="0"/>
              </a:rPr>
              <a:t>VW Schedule of Classes: </a:t>
            </a:r>
            <a:r>
              <a:rPr lang="en-US" sz="1800" i="0" dirty="0">
                <a:latin typeface="Arial" panose="020B0604020202020204" pitchFamily="34" charset="0"/>
                <a:hlinkClick r:id="rId3" tooltip="Virginia Western Schedule of Classes"/>
              </a:rPr>
              <a:t>www.virginiawestern.edu/classes</a:t>
            </a:r>
            <a:r>
              <a:rPr lang="en-US" sz="1800" i="0" dirty="0">
                <a:latin typeface="Arial" panose="020B0604020202020204" pitchFamily="34" charset="0"/>
              </a:rPr>
              <a:t> </a:t>
            </a:r>
          </a:p>
          <a:p>
            <a:pPr marL="666900" lvl="1" indent="-342900">
              <a:lnSpc>
                <a:spcPct val="150000"/>
              </a:lnSpc>
              <a:buClrTx/>
              <a:buFont typeface="Arial" panose="020B0604020202020204" pitchFamily="34" charset="0"/>
              <a:buChar char="•"/>
            </a:pPr>
            <a:r>
              <a:rPr lang="en-US" sz="1800" b="1" i="0" dirty="0">
                <a:latin typeface="Arial" panose="020B0604020202020204" pitchFamily="34" charset="0"/>
              </a:rPr>
              <a:t>NOVA Schedule of Classes: </a:t>
            </a:r>
            <a:r>
              <a:rPr lang="en-US" sz="1800" i="0" dirty="0">
                <a:latin typeface="Arial" panose="020B0604020202020204" pitchFamily="34" charset="0"/>
                <a:hlinkClick r:id="rId4" tooltip="NOVA Schedule of Classes"/>
              </a:rPr>
              <a:t>www.nvcc.edu/academics/schedule</a:t>
            </a:r>
            <a:endParaRPr lang="en-US" sz="1800" i="0" dirty="0">
              <a:latin typeface="Arial" panose="020B0604020202020204" pitchFamily="34" charset="0"/>
            </a:endParaRPr>
          </a:p>
          <a:p>
            <a:pPr marL="666900" lvl="1" indent="-342900">
              <a:lnSpc>
                <a:spcPct val="150000"/>
              </a:lnSpc>
              <a:buClrTx/>
              <a:buFont typeface="Arial" panose="020B0604020202020204" pitchFamily="34" charset="0"/>
              <a:buChar char="•"/>
            </a:pPr>
            <a:r>
              <a:rPr lang="en-US" sz="1800" b="1" i="0" dirty="0">
                <a:latin typeface="Arial" panose="020B0604020202020204" pitchFamily="34" charset="0"/>
              </a:rPr>
              <a:t>HS</a:t>
            </a:r>
            <a:r>
              <a:rPr lang="en-US" sz="1800" i="0" dirty="0">
                <a:latin typeface="Arial" panose="020B0604020202020204" pitchFamily="34" charset="0"/>
              </a:rPr>
              <a:t> </a:t>
            </a:r>
            <a:r>
              <a:rPr lang="en-US" sz="1800" b="1" i="0" dirty="0">
                <a:latin typeface="Arial" panose="020B0604020202020204" pitchFamily="34" charset="0"/>
              </a:rPr>
              <a:t>Dual Enrollment Procedures: </a:t>
            </a:r>
            <a:r>
              <a:rPr lang="en-US" sz="1800" i="0" dirty="0">
                <a:latin typeface="Arial" panose="020B0604020202020204" pitchFamily="34" charset="0"/>
                <a:hlinkClick r:id="rId5" tooltip="High School Dual Enrollment Procedures"/>
              </a:rPr>
              <a:t>www.nvcc.edu/admissions/dual-enrollment </a:t>
            </a:r>
            <a:endParaRPr lang="en-US" sz="1800" i="0" dirty="0">
              <a:latin typeface="Arial" panose="020B0604020202020204" pitchFamily="34" charset="0"/>
            </a:endParaRPr>
          </a:p>
        </p:txBody>
      </p:sp>
      <p:sp>
        <p:nvSpPr>
          <p:cNvPr id="5" name="Slide Number Placeholder 4">
            <a:extLst>
              <a:ext uri="{FF2B5EF4-FFF2-40B4-BE49-F238E27FC236}">
                <a16:creationId xmlns:a16="http://schemas.microsoft.com/office/drawing/2014/main" id="{ED96244D-02F7-E427-9018-0D69D4138114}"/>
              </a:ext>
            </a:extLst>
          </p:cNvPr>
          <p:cNvSpPr>
            <a:spLocks noGrp="1"/>
          </p:cNvSpPr>
          <p:nvPr>
            <p:ph type="sldNum" sz="quarter" idx="4"/>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715648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1_Dividend">
  <a:themeElements>
    <a:clrScheme name="NOVA Color Scheme">
      <a:dk1>
        <a:srgbClr val="101820"/>
      </a:dk1>
      <a:lt1>
        <a:srgbClr val="FFFFFF"/>
      </a:lt1>
      <a:dk2>
        <a:srgbClr val="65665C"/>
      </a:dk2>
      <a:lt2>
        <a:srgbClr val="EBEBEB"/>
      </a:lt2>
      <a:accent1>
        <a:srgbClr val="004E59"/>
      </a:accent1>
      <a:accent2>
        <a:srgbClr val="691F74"/>
      </a:accent2>
      <a:accent3>
        <a:srgbClr val="002A3A"/>
      </a:accent3>
      <a:accent4>
        <a:srgbClr val="D1D3D3"/>
      </a:accent4>
      <a:accent5>
        <a:srgbClr val="638C1C"/>
      </a:accent5>
      <a:accent6>
        <a:srgbClr val="C99700"/>
      </a:accent6>
      <a:hlink>
        <a:srgbClr val="046938"/>
      </a:hlink>
      <a:folHlink>
        <a:srgbClr val="004E59"/>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txDef>
      <a:spPr>
        <a:noFill/>
      </a:spPr>
      <a:bodyPr wrap="square" rtlCol="0">
        <a:spAutoFit/>
      </a:bodyPr>
      <a:lstStyle>
        <a:defPPr algn="l">
          <a:defRPr b="0" i="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3" id="{0D62D330-1D6C-9C4D-BA4E-E305A41B2F2F}" vid="{06FEF835-8B3D-6545-A307-7F716EA0E7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7838</TotalTime>
  <Words>2576</Words>
  <Application>Microsoft Office PowerPoint</Application>
  <PresentationFormat>Widescreen</PresentationFormat>
  <Paragraphs>264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Times New Roman</vt:lpstr>
      <vt:lpstr>Wingdings</vt:lpstr>
      <vt:lpstr>Tahoma</vt:lpstr>
      <vt:lpstr>Calibri</vt:lpstr>
      <vt:lpstr>Georgia</vt:lpstr>
      <vt:lpstr>Arial</vt:lpstr>
      <vt:lpstr>Arial Black</vt:lpstr>
      <vt:lpstr>MS PGothic</vt:lpstr>
      <vt:lpstr>Wingdings 2</vt:lpstr>
      <vt:lpstr>1_Dividend</vt:lpstr>
      <vt:lpstr>RADIATION ONCOLOGY  information session</vt:lpstr>
      <vt:lpstr>About this joint venture</vt:lpstr>
      <vt:lpstr>Program at-a-glance</vt:lpstr>
      <vt:lpstr>Program accreditation</vt:lpstr>
      <vt:lpstr>What radiation therapists do</vt:lpstr>
      <vt:lpstr>How to get started</vt:lpstr>
      <vt:lpstr>APPLY TO Virginia western</vt:lpstr>
      <vt:lpstr>APPLY TO NOVA</vt:lpstr>
      <vt:lpstr>Complete pre-application reqs</vt:lpstr>
      <vt:lpstr>pre-application requirements</vt:lpstr>
      <vt:lpstr>Transcript evaluation</vt:lpstr>
      <vt:lpstr>Domicile admission policy</vt:lpstr>
      <vt:lpstr>Essential functions</vt:lpstr>
      <vt:lpstr>How to apply</vt:lpstr>
      <vt:lpstr>After application</vt:lpstr>
      <vt:lpstr>Competitive admission</vt:lpstr>
      <vt:lpstr>Radiation oncology program</vt:lpstr>
      <vt:lpstr>roc program Schedule</vt:lpstr>
      <vt:lpstr>Clinical requirements</vt:lpstr>
      <vt:lpstr>Clinical locations</vt:lpstr>
      <vt:lpstr>ROC program expenses</vt:lpstr>
      <vt:lpstr>Financial aid consortium</vt:lpstr>
      <vt:lpstr>Arrt RT(T) exam eligibility</vt:lpstr>
      <vt:lpstr>Graduation and licensure</vt:lpstr>
      <vt:lpstr>Contacts and FAQ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Radiation Oncology Info Session</dc:title>
  <dc:creator>Fowler, Annette L.</dc:creator>
  <cp:lastModifiedBy>Fowler, Annette L.</cp:lastModifiedBy>
  <cp:revision>175</cp:revision>
  <cp:lastPrinted>2025-06-30T12:39:04Z</cp:lastPrinted>
  <dcterms:created xsi:type="dcterms:W3CDTF">2021-05-05T19:09:01Z</dcterms:created>
  <dcterms:modified xsi:type="dcterms:W3CDTF">2026-04-08T17:06:10Z</dcterms:modified>
</cp:coreProperties>
</file>