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13716000" cx="24377650"/>
  <p:notesSz cx="6858000" cy="9144000"/>
  <p:embeddedFontLst>
    <p:embeddedFont>
      <p:font typeface="Poppins"/>
      <p:regular r:id="rId19"/>
      <p:bold r:id="rId20"/>
      <p:italic r:id="rId21"/>
      <p:boldItalic r:id="rId22"/>
    </p:embeddedFont>
    <p:embeddedFont>
      <p:font typeface="Lato Light"/>
      <p:regular r:id="rId23"/>
      <p:bold r:id="rId24"/>
      <p:italic r:id="rId25"/>
      <p:boldItalic r:id="rId26"/>
    </p:embeddedFont>
    <p:embeddedFont>
      <p:font typeface="Helvetica Neue"/>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7678">
          <p15:clr>
            <a:srgbClr val="A4A3A4"/>
          </p15:clr>
        </p15:guide>
        <p15:guide id="2" orient="horz" pos="4320">
          <p15:clr>
            <a:srgbClr val="A4A3A4"/>
          </p15:clr>
        </p15:guide>
      </p15:sldGuideLst>
    </p:ext>
    <p:ext uri="GoogleSlidesCustomDataVersion2">
      <go:slidesCustomData xmlns:go="http://customooxmlschemas.google.com/" r:id="rId31" roundtripDataSignature="AMtx7mgM8W5swS8tXEyNlmua6FNUyRPqN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06971F5-021C-4562-815F-E2EB00906D42}">
  <a:tblStyle styleId="{906971F5-021C-4562-815F-E2EB00906D42}"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7678"/>
        <p:guide pos="4320"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oppins-bold.fntdata"/><Relationship Id="rId22" Type="http://schemas.openxmlformats.org/officeDocument/2006/relationships/font" Target="fonts/Poppins-boldItalic.fntdata"/><Relationship Id="rId21" Type="http://schemas.openxmlformats.org/officeDocument/2006/relationships/font" Target="fonts/Poppins-italic.fntdata"/><Relationship Id="rId24" Type="http://schemas.openxmlformats.org/officeDocument/2006/relationships/font" Target="fonts/LatoLight-bold.fntdata"/><Relationship Id="rId23" Type="http://schemas.openxmlformats.org/officeDocument/2006/relationships/font" Target="fonts/LatoLigh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atoLight-boldItalic.fntdata"/><Relationship Id="rId25" Type="http://schemas.openxmlformats.org/officeDocument/2006/relationships/font" Target="fonts/LatoLight-italic.fntdata"/><Relationship Id="rId28" Type="http://schemas.openxmlformats.org/officeDocument/2006/relationships/font" Target="fonts/HelveticaNeue-bold.fntdata"/><Relationship Id="rId27" Type="http://schemas.openxmlformats.org/officeDocument/2006/relationships/font" Target="fonts/HelveticaNeue-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HelveticaNeue-italic.fntdata"/><Relationship Id="rId7" Type="http://schemas.openxmlformats.org/officeDocument/2006/relationships/slide" Target="slides/slide1.xml"/><Relationship Id="rId8" Type="http://schemas.openxmlformats.org/officeDocument/2006/relationships/slide" Target="slides/slide2.xml"/><Relationship Id="rId31" Type="http://customschemas.google.com/relationships/presentationmetadata" Target="metadata"/><Relationship Id="rId30" Type="http://schemas.openxmlformats.org/officeDocument/2006/relationships/font" Target="fonts/HelveticaNeue-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Poppins-regular.fntdata"/><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Lato Light"/>
                <a:ea typeface="Lato Light"/>
                <a:cs typeface="Lato Light"/>
                <a:sym typeface="Lato Light"/>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Lato Light"/>
                <a:ea typeface="Lato Light"/>
                <a:cs typeface="Lato Light"/>
                <a:sym typeface="Lato Light"/>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Lato Light"/>
                <a:ea typeface="Lato Light"/>
                <a:cs typeface="Lato Light"/>
                <a:sym typeface="Lato Light"/>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Lato Light"/>
                <a:ea typeface="Lato Light"/>
                <a:cs typeface="Lato Light"/>
                <a:sym typeface="Lato Light"/>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Lato Light"/>
                <a:ea typeface="Lato Light"/>
                <a:cs typeface="Lato Light"/>
                <a:sym typeface="Lato Light"/>
              </a:rPr>
              <a:t>‹#›</a:t>
            </a:fld>
            <a:endParaRPr b="0" i="0" sz="1200" u="none" cap="none" strike="noStrike">
              <a:solidFill>
                <a:schemeClr val="dk1"/>
              </a:solidFill>
              <a:latin typeface="Lato Light"/>
              <a:ea typeface="Lato Light"/>
              <a:cs typeface="Lato Light"/>
              <a:sym typeface="Lato Light"/>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 name="Google Shape;2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 name="Google Shape;35;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 name="Google Shape;4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 name="Google Shape;7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 name="Google Shape;93;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 name="Google Shape;11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 name="Google Shape;11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 name="Google Shape;12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5"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18"/>
          <p:cNvSpPr txBox="1"/>
          <p:nvPr>
            <p:ph type="title"/>
          </p:nvPr>
        </p:nvSpPr>
        <p:spPr>
          <a:xfrm>
            <a:off x="1675964" y="730251"/>
            <a:ext cx="21025723" cy="26511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8798"/>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8"/>
          <p:cNvSpPr txBox="1"/>
          <p:nvPr>
            <p:ph idx="1" type="body"/>
          </p:nvPr>
        </p:nvSpPr>
        <p:spPr>
          <a:xfrm>
            <a:off x="1675964" y="3651250"/>
            <a:ext cx="21025723" cy="87026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2000"/>
              </a:spcBef>
              <a:spcAft>
                <a:spcPts val="0"/>
              </a:spcAft>
              <a:buClr>
                <a:schemeClr val="dk1"/>
              </a:buClr>
              <a:buSzPts val="1800"/>
              <a:buNone/>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1000"/>
              </a:spcBef>
              <a:spcAft>
                <a:spcPts val="0"/>
              </a:spcAft>
              <a:buClr>
                <a:schemeClr val="dk1"/>
              </a:buClr>
              <a:buSzPts val="1800"/>
              <a:buNone/>
              <a:defRPr/>
            </a:lvl3pPr>
            <a:lvl4pPr indent="-228600" lvl="3" marL="1828800" algn="l">
              <a:lnSpc>
                <a:spcPct val="90000"/>
              </a:lnSpc>
              <a:spcBef>
                <a:spcPts val="1000"/>
              </a:spcBef>
              <a:spcAft>
                <a:spcPts val="0"/>
              </a:spcAft>
              <a:buClr>
                <a:schemeClr val="dk1"/>
              </a:buClr>
              <a:buSzPts val="1800"/>
              <a:buNone/>
              <a:defRPr/>
            </a:lvl4pPr>
            <a:lvl5pPr indent="-228600" lvl="4" marL="2286000" algn="l">
              <a:lnSpc>
                <a:spcPct val="90000"/>
              </a:lnSpc>
              <a:spcBef>
                <a:spcPts val="1000"/>
              </a:spcBef>
              <a:spcAft>
                <a:spcPts val="0"/>
              </a:spcAft>
              <a:buClr>
                <a:schemeClr val="dk1"/>
              </a:buClr>
              <a:buSzPts val="1800"/>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9" name="Google Shape;19;p18"/>
          <p:cNvSpPr txBox="1"/>
          <p:nvPr>
            <p:ph idx="10" type="dt"/>
          </p:nvPr>
        </p:nvSpPr>
        <p:spPr>
          <a:xfrm>
            <a:off x="1675964" y="12712701"/>
            <a:ext cx="5484971"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8"/>
          <p:cNvSpPr txBox="1"/>
          <p:nvPr>
            <p:ph idx="11" type="ftr"/>
          </p:nvPr>
        </p:nvSpPr>
        <p:spPr>
          <a:xfrm>
            <a:off x="8075097" y="12712701"/>
            <a:ext cx="8227457" cy="73025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8"/>
          <p:cNvSpPr txBox="1"/>
          <p:nvPr>
            <p:ph idx="12" type="sldNum"/>
          </p:nvPr>
        </p:nvSpPr>
        <p:spPr>
          <a:xfrm>
            <a:off x="17216715" y="12712701"/>
            <a:ext cx="5484971"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1pPr>
            <a:lvl2pPr indent="0" lvl="1" marL="0" marR="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2pPr>
            <a:lvl3pPr indent="0" lvl="2" marL="0" marR="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3pPr>
            <a:lvl4pPr indent="0" lvl="3" marL="0" marR="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4pPr>
            <a:lvl5pPr indent="0" lvl="4" marL="0" marR="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5pPr>
            <a:lvl6pPr indent="0" lvl="5" marL="0" marR="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6pPr>
            <a:lvl7pPr indent="0" lvl="6" marL="0" marR="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7pPr>
            <a:lvl8pPr indent="0" lvl="7" marL="0" marR="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8pPr>
            <a:lvl9pPr indent="0" lvl="8" marL="0" marR="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16"/>
          <p:cNvSpPr txBox="1"/>
          <p:nvPr>
            <p:ph type="title"/>
          </p:nvPr>
        </p:nvSpPr>
        <p:spPr>
          <a:xfrm>
            <a:off x="1675964" y="730251"/>
            <a:ext cx="21025723" cy="2651126"/>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8798"/>
              <a:buFont typeface="Lato Light"/>
              <a:buNone/>
              <a:defRPr b="0" i="0" sz="8798" u="none" cap="none" strike="noStrike">
                <a:solidFill>
                  <a:schemeClr val="dk1"/>
                </a:solidFill>
                <a:latin typeface="Lato Light"/>
                <a:ea typeface="Lato Light"/>
                <a:cs typeface="Lato Light"/>
                <a:sym typeface="Lato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6"/>
          <p:cNvSpPr txBox="1"/>
          <p:nvPr>
            <p:ph idx="1" type="body"/>
          </p:nvPr>
        </p:nvSpPr>
        <p:spPr>
          <a:xfrm>
            <a:off x="1675964" y="3651250"/>
            <a:ext cx="21025723" cy="870267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2000"/>
              </a:spcBef>
              <a:spcAft>
                <a:spcPts val="0"/>
              </a:spcAft>
              <a:buClr>
                <a:schemeClr val="dk1"/>
              </a:buClr>
              <a:buSzPts val="5599"/>
              <a:buFont typeface="Arial"/>
              <a:buNone/>
              <a:defRPr b="0" i="0" sz="5599" u="none" cap="none" strike="noStrike">
                <a:solidFill>
                  <a:schemeClr val="dk1"/>
                </a:solidFill>
                <a:latin typeface="Lato Light"/>
                <a:ea typeface="Lato Light"/>
                <a:cs typeface="Lato Light"/>
                <a:sym typeface="Lato Light"/>
              </a:defRPr>
            </a:lvl1pPr>
            <a:lvl2pPr indent="-228600" lvl="1" marL="914400" marR="0" rtl="0" algn="l">
              <a:lnSpc>
                <a:spcPct val="90000"/>
              </a:lnSpc>
              <a:spcBef>
                <a:spcPts val="1000"/>
              </a:spcBef>
              <a:spcAft>
                <a:spcPts val="0"/>
              </a:spcAft>
              <a:buClr>
                <a:schemeClr val="dk1"/>
              </a:buClr>
              <a:buSzPts val="4799"/>
              <a:buFont typeface="Arial"/>
              <a:buNone/>
              <a:defRPr b="0" i="0" sz="4799" u="none" cap="none" strike="noStrike">
                <a:solidFill>
                  <a:schemeClr val="dk1"/>
                </a:solidFill>
                <a:latin typeface="Lato Light"/>
                <a:ea typeface="Lato Light"/>
                <a:cs typeface="Lato Light"/>
                <a:sym typeface="Lato Light"/>
              </a:defRPr>
            </a:lvl2pPr>
            <a:lvl3pPr indent="-228600" lvl="2" marL="1371600" marR="0" rtl="0" algn="l">
              <a:lnSpc>
                <a:spcPct val="90000"/>
              </a:lnSpc>
              <a:spcBef>
                <a:spcPts val="1000"/>
              </a:spcBef>
              <a:spcAft>
                <a:spcPts val="0"/>
              </a:spcAft>
              <a:buClr>
                <a:schemeClr val="dk1"/>
              </a:buClr>
              <a:buSzPts val="3999"/>
              <a:buFont typeface="Arial"/>
              <a:buNone/>
              <a:defRPr b="0" i="0" sz="3999" u="none" cap="none" strike="noStrike">
                <a:solidFill>
                  <a:schemeClr val="dk1"/>
                </a:solidFill>
                <a:latin typeface="Lato Light"/>
                <a:ea typeface="Lato Light"/>
                <a:cs typeface="Lato Light"/>
                <a:sym typeface="Lato Light"/>
              </a:defRPr>
            </a:lvl3pPr>
            <a:lvl4pPr indent="-228600" lvl="3" marL="1828800" marR="0" rtl="0" algn="l">
              <a:lnSpc>
                <a:spcPct val="90000"/>
              </a:lnSpc>
              <a:spcBef>
                <a:spcPts val="1000"/>
              </a:spcBef>
              <a:spcAft>
                <a:spcPts val="0"/>
              </a:spcAft>
              <a:buClr>
                <a:schemeClr val="dk1"/>
              </a:buClr>
              <a:buSzPts val="3599"/>
              <a:buFont typeface="Arial"/>
              <a:buNone/>
              <a:defRPr b="0" i="0" sz="3599" u="none" cap="none" strike="noStrike">
                <a:solidFill>
                  <a:schemeClr val="dk1"/>
                </a:solidFill>
                <a:latin typeface="Lato Light"/>
                <a:ea typeface="Lato Light"/>
                <a:cs typeface="Lato Light"/>
                <a:sym typeface="Lato Light"/>
              </a:defRPr>
            </a:lvl4pPr>
            <a:lvl5pPr indent="-228600" lvl="4" marL="2286000" marR="0" rtl="0" algn="l">
              <a:lnSpc>
                <a:spcPct val="90000"/>
              </a:lnSpc>
              <a:spcBef>
                <a:spcPts val="1000"/>
              </a:spcBef>
              <a:spcAft>
                <a:spcPts val="0"/>
              </a:spcAft>
              <a:buClr>
                <a:schemeClr val="dk1"/>
              </a:buClr>
              <a:buSzPts val="3599"/>
              <a:buFont typeface="Arial"/>
              <a:buNone/>
              <a:defRPr b="0" i="0" sz="3599" u="none" cap="none" strike="noStrike">
                <a:solidFill>
                  <a:schemeClr val="dk1"/>
                </a:solidFill>
                <a:latin typeface="Lato Light"/>
                <a:ea typeface="Lato Light"/>
                <a:cs typeface="Lato Light"/>
                <a:sym typeface="Lato Light"/>
              </a:defRPr>
            </a:lvl5pPr>
            <a:lvl6pPr indent="-457136" lvl="5" marL="2743200" marR="0" rtl="0" algn="l">
              <a:lnSpc>
                <a:spcPct val="90000"/>
              </a:lnSpc>
              <a:spcBef>
                <a:spcPts val="1000"/>
              </a:spcBef>
              <a:spcAft>
                <a:spcPts val="0"/>
              </a:spcAft>
              <a:buClr>
                <a:schemeClr val="dk1"/>
              </a:buClr>
              <a:buSzPts val="3599"/>
              <a:buFont typeface="Arial"/>
              <a:buChar char="•"/>
              <a:defRPr b="0" i="0" sz="3599" u="none" cap="none" strike="noStrike">
                <a:solidFill>
                  <a:schemeClr val="dk1"/>
                </a:solidFill>
                <a:latin typeface="Calibri"/>
                <a:ea typeface="Calibri"/>
                <a:cs typeface="Calibri"/>
                <a:sym typeface="Calibri"/>
              </a:defRPr>
            </a:lvl6pPr>
            <a:lvl7pPr indent="-457136" lvl="6" marL="3200400" marR="0" rtl="0" algn="l">
              <a:lnSpc>
                <a:spcPct val="90000"/>
              </a:lnSpc>
              <a:spcBef>
                <a:spcPts val="1000"/>
              </a:spcBef>
              <a:spcAft>
                <a:spcPts val="0"/>
              </a:spcAft>
              <a:buClr>
                <a:schemeClr val="dk1"/>
              </a:buClr>
              <a:buSzPts val="3599"/>
              <a:buFont typeface="Arial"/>
              <a:buChar char="•"/>
              <a:defRPr b="0" i="0" sz="3599" u="none" cap="none" strike="noStrike">
                <a:solidFill>
                  <a:schemeClr val="dk1"/>
                </a:solidFill>
                <a:latin typeface="Calibri"/>
                <a:ea typeface="Calibri"/>
                <a:cs typeface="Calibri"/>
                <a:sym typeface="Calibri"/>
              </a:defRPr>
            </a:lvl7pPr>
            <a:lvl8pPr indent="-457136" lvl="7" marL="3657600" marR="0" rtl="0" algn="l">
              <a:lnSpc>
                <a:spcPct val="90000"/>
              </a:lnSpc>
              <a:spcBef>
                <a:spcPts val="1000"/>
              </a:spcBef>
              <a:spcAft>
                <a:spcPts val="0"/>
              </a:spcAft>
              <a:buClr>
                <a:schemeClr val="dk1"/>
              </a:buClr>
              <a:buSzPts val="3599"/>
              <a:buFont typeface="Arial"/>
              <a:buChar char="•"/>
              <a:defRPr b="0" i="0" sz="3599" u="none" cap="none" strike="noStrike">
                <a:solidFill>
                  <a:schemeClr val="dk1"/>
                </a:solidFill>
                <a:latin typeface="Calibri"/>
                <a:ea typeface="Calibri"/>
                <a:cs typeface="Calibri"/>
                <a:sym typeface="Calibri"/>
              </a:defRPr>
            </a:lvl8pPr>
            <a:lvl9pPr indent="-457136" lvl="8" marL="4114800" marR="0" rtl="0" algn="l">
              <a:lnSpc>
                <a:spcPct val="90000"/>
              </a:lnSpc>
              <a:spcBef>
                <a:spcPts val="1000"/>
              </a:spcBef>
              <a:spcAft>
                <a:spcPts val="0"/>
              </a:spcAft>
              <a:buClr>
                <a:schemeClr val="dk1"/>
              </a:buClr>
              <a:buSzPts val="3599"/>
              <a:buFont typeface="Arial"/>
              <a:buChar char="•"/>
              <a:defRPr b="0" i="0" sz="3599" u="none" cap="none" strike="noStrike">
                <a:solidFill>
                  <a:schemeClr val="dk1"/>
                </a:solidFill>
                <a:latin typeface="Calibri"/>
                <a:ea typeface="Calibri"/>
                <a:cs typeface="Calibri"/>
                <a:sym typeface="Calibri"/>
              </a:defRPr>
            </a:lvl9pPr>
          </a:lstStyle>
          <a:p/>
        </p:txBody>
      </p:sp>
      <p:sp>
        <p:nvSpPr>
          <p:cNvPr id="12" name="Google Shape;12;p16"/>
          <p:cNvSpPr txBox="1"/>
          <p:nvPr>
            <p:ph idx="10" type="dt"/>
          </p:nvPr>
        </p:nvSpPr>
        <p:spPr>
          <a:xfrm>
            <a:off x="1675964" y="12712701"/>
            <a:ext cx="5484971" cy="73025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399" u="none" cap="none" strike="noStrike">
                <a:solidFill>
                  <a:srgbClr val="AAA9AA"/>
                </a:solidFill>
                <a:latin typeface="Lato Light"/>
                <a:ea typeface="Lato Light"/>
                <a:cs typeface="Lato Light"/>
                <a:sym typeface="Lato Light"/>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9pPr>
          </a:lstStyle>
          <a:p/>
        </p:txBody>
      </p:sp>
      <p:sp>
        <p:nvSpPr>
          <p:cNvPr id="13" name="Google Shape;13;p16"/>
          <p:cNvSpPr txBox="1"/>
          <p:nvPr>
            <p:ph idx="11" type="ftr"/>
          </p:nvPr>
        </p:nvSpPr>
        <p:spPr>
          <a:xfrm>
            <a:off x="8075097" y="12712701"/>
            <a:ext cx="8227457" cy="73025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2399" u="none" cap="none" strike="noStrike">
                <a:solidFill>
                  <a:srgbClr val="AAA9AA"/>
                </a:solidFill>
                <a:latin typeface="Lato Light"/>
                <a:ea typeface="Lato Light"/>
                <a:cs typeface="Lato Light"/>
                <a:sym typeface="Lato Light"/>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Calibri"/>
                <a:ea typeface="Calibri"/>
                <a:cs typeface="Calibri"/>
                <a:sym typeface="Calibri"/>
              </a:defRPr>
            </a:lvl9pPr>
          </a:lstStyle>
          <a:p/>
        </p:txBody>
      </p:sp>
      <p:sp>
        <p:nvSpPr>
          <p:cNvPr id="14" name="Google Shape;14;p16"/>
          <p:cNvSpPr txBox="1"/>
          <p:nvPr>
            <p:ph idx="12" type="sldNum"/>
          </p:nvPr>
        </p:nvSpPr>
        <p:spPr>
          <a:xfrm>
            <a:off x="17216715" y="12712701"/>
            <a:ext cx="5484971"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1pPr>
            <a:lvl2pPr indent="0" lvl="1" marL="0" marR="0" rtl="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2pPr>
            <a:lvl3pPr indent="0" lvl="2" marL="0" marR="0" rtl="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3pPr>
            <a:lvl4pPr indent="0" lvl="3" marL="0" marR="0" rtl="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4pPr>
            <a:lvl5pPr indent="0" lvl="4" marL="0" marR="0" rtl="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5pPr>
            <a:lvl6pPr indent="0" lvl="5" marL="0" marR="0" rtl="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6pPr>
            <a:lvl7pPr indent="0" lvl="6" marL="0" marR="0" rtl="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7pPr>
            <a:lvl8pPr indent="0" lvl="7" marL="0" marR="0" rtl="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8pPr>
            <a:lvl9pPr indent="0" lvl="8" marL="0" marR="0" rtl="0" algn="r">
              <a:lnSpc>
                <a:spcPct val="100000"/>
              </a:lnSpc>
              <a:spcBef>
                <a:spcPts val="0"/>
              </a:spcBef>
              <a:spcAft>
                <a:spcPts val="0"/>
              </a:spcAft>
              <a:buClr>
                <a:srgbClr val="000000"/>
              </a:buClr>
              <a:buSzPts val="2399"/>
              <a:buFont typeface="Arial"/>
              <a:buNone/>
              <a:defRPr b="0" i="0" sz="2399" u="none" cap="none" strike="noStrike">
                <a:solidFill>
                  <a:srgbClr val="AAA9AA"/>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 name="Shape 25"/>
        <p:cNvGrpSpPr/>
        <p:nvPr/>
      </p:nvGrpSpPr>
      <p:grpSpPr>
        <a:xfrm>
          <a:off x="0" y="0"/>
          <a:ext cx="0" cy="0"/>
          <a:chOff x="0" y="0"/>
          <a:chExt cx="0" cy="0"/>
        </a:xfrm>
      </p:grpSpPr>
      <p:sp>
        <p:nvSpPr>
          <p:cNvPr id="26" name="Google Shape;26;p1"/>
          <p:cNvSpPr/>
          <p:nvPr/>
        </p:nvSpPr>
        <p:spPr>
          <a:xfrm>
            <a:off x="3047" y="0"/>
            <a:ext cx="24371555" cy="1371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7" name="Google Shape;27;p1"/>
          <p:cNvPicPr preferRelativeResize="0"/>
          <p:nvPr/>
        </p:nvPicPr>
        <p:blipFill rotWithShape="1">
          <a:blip r:embed="rId3">
            <a:alphaModFix/>
          </a:blip>
          <a:srcRect b="48" l="0" r="0" t="48"/>
          <a:stretch/>
        </p:blipFill>
        <p:spPr>
          <a:xfrm>
            <a:off x="20" y="2564"/>
            <a:ext cx="24377630" cy="13713436"/>
          </a:xfrm>
          <a:prstGeom prst="rect">
            <a:avLst/>
          </a:prstGeom>
          <a:noFill/>
          <a:ln>
            <a:noFill/>
          </a:ln>
        </p:spPr>
      </p:pic>
      <p:sp>
        <p:nvSpPr>
          <p:cNvPr id="28" name="Google Shape;28;p1"/>
          <p:cNvSpPr/>
          <p:nvPr/>
        </p:nvSpPr>
        <p:spPr>
          <a:xfrm>
            <a:off x="-1" y="2845397"/>
            <a:ext cx="16967200" cy="2947157"/>
          </a:xfrm>
          <a:prstGeom prst="rect">
            <a:avLst/>
          </a:prstGeom>
          <a:solidFill>
            <a:srgbClr val="F4983C">
              <a:alpha val="909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lt1"/>
              </a:solidFill>
              <a:latin typeface="Arial"/>
              <a:ea typeface="Arial"/>
              <a:cs typeface="Arial"/>
              <a:sym typeface="Arial"/>
            </a:endParaRPr>
          </a:p>
        </p:txBody>
      </p:sp>
      <p:sp>
        <p:nvSpPr>
          <p:cNvPr id="29" name="Google Shape;29;p1"/>
          <p:cNvSpPr txBox="1"/>
          <p:nvPr/>
        </p:nvSpPr>
        <p:spPr>
          <a:xfrm>
            <a:off x="580977" y="3764977"/>
            <a:ext cx="13625269"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1" i="0" lang="en-US" sz="6600" u="none" cap="none" strike="noStrike">
                <a:solidFill>
                  <a:schemeClr val="lt2"/>
                </a:solidFill>
                <a:latin typeface="Helvetica Neue"/>
                <a:ea typeface="Helvetica Neue"/>
                <a:cs typeface="Helvetica Neue"/>
                <a:sym typeface="Helvetica Neue"/>
              </a:rPr>
              <a:t>Data Center Workforce </a:t>
            </a:r>
            <a:endParaRPr b="0" i="0" sz="1400" u="none" cap="none" strike="noStrike">
              <a:solidFill>
                <a:srgbClr val="000000"/>
              </a:solidFill>
              <a:latin typeface="Arial"/>
              <a:ea typeface="Arial"/>
              <a:cs typeface="Arial"/>
              <a:sym typeface="Arial"/>
            </a:endParaRPr>
          </a:p>
        </p:txBody>
      </p:sp>
      <p:sp>
        <p:nvSpPr>
          <p:cNvPr id="30" name="Google Shape;30;p1"/>
          <p:cNvSpPr txBox="1"/>
          <p:nvPr/>
        </p:nvSpPr>
        <p:spPr>
          <a:xfrm>
            <a:off x="577929" y="4809543"/>
            <a:ext cx="587468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Helvetica Neue"/>
                <a:ea typeface="Helvetica Neue"/>
                <a:cs typeface="Helvetica Neue"/>
                <a:sym typeface="Helvetica Neue"/>
              </a:rPr>
              <a:t>Data Center Coalition | 2024</a:t>
            </a:r>
            <a:endParaRPr b="0" i="0" sz="1400" u="none" cap="none" strike="noStrike">
              <a:solidFill>
                <a:srgbClr val="000000"/>
              </a:solidFill>
              <a:latin typeface="Arial"/>
              <a:ea typeface="Arial"/>
              <a:cs typeface="Arial"/>
              <a:sym typeface="Arial"/>
            </a:endParaRPr>
          </a:p>
        </p:txBody>
      </p:sp>
      <p:pic>
        <p:nvPicPr>
          <p:cNvPr descr="A logo with green circles and words&#10;&#10;Description automatically generated with medium confidence" id="31" name="Google Shape;31;p1"/>
          <p:cNvPicPr preferRelativeResize="0"/>
          <p:nvPr/>
        </p:nvPicPr>
        <p:blipFill rotWithShape="1">
          <a:blip r:embed="rId4">
            <a:alphaModFix/>
          </a:blip>
          <a:srcRect b="0" l="0" r="0" t="0"/>
          <a:stretch/>
        </p:blipFill>
        <p:spPr>
          <a:xfrm>
            <a:off x="20884895" y="11463916"/>
            <a:ext cx="2556891" cy="18471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sp>
        <p:nvSpPr>
          <p:cNvPr id="139" name="Google Shape;139;p12"/>
          <p:cNvSpPr/>
          <p:nvPr/>
        </p:nvSpPr>
        <p:spPr>
          <a:xfrm>
            <a:off x="3047" y="0"/>
            <a:ext cx="24371555" cy="1371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0" name="Google Shape;140;p12"/>
          <p:cNvPicPr preferRelativeResize="0"/>
          <p:nvPr/>
        </p:nvPicPr>
        <p:blipFill rotWithShape="1">
          <a:blip r:embed="rId3">
            <a:alphaModFix/>
          </a:blip>
          <a:srcRect b="48" l="0" r="0" t="48"/>
          <a:stretch/>
        </p:blipFill>
        <p:spPr>
          <a:xfrm>
            <a:off x="20" y="2564"/>
            <a:ext cx="24377630" cy="13713436"/>
          </a:xfrm>
          <a:prstGeom prst="rect">
            <a:avLst/>
          </a:prstGeom>
          <a:noFill/>
          <a:ln>
            <a:noFill/>
          </a:ln>
        </p:spPr>
      </p:pic>
      <p:sp>
        <p:nvSpPr>
          <p:cNvPr id="141" name="Google Shape;141;p12"/>
          <p:cNvSpPr/>
          <p:nvPr/>
        </p:nvSpPr>
        <p:spPr>
          <a:xfrm>
            <a:off x="0" y="1777243"/>
            <a:ext cx="8591550" cy="1305313"/>
          </a:xfrm>
          <a:prstGeom prst="rect">
            <a:avLst/>
          </a:prstGeom>
          <a:solidFill>
            <a:srgbClr val="F4983C">
              <a:alpha val="909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lt1"/>
              </a:solidFill>
              <a:latin typeface="Arial"/>
              <a:ea typeface="Arial"/>
              <a:cs typeface="Arial"/>
              <a:sym typeface="Arial"/>
            </a:endParaRPr>
          </a:p>
        </p:txBody>
      </p:sp>
      <p:sp>
        <p:nvSpPr>
          <p:cNvPr id="142" name="Google Shape;142;p12"/>
          <p:cNvSpPr txBox="1"/>
          <p:nvPr/>
        </p:nvSpPr>
        <p:spPr>
          <a:xfrm>
            <a:off x="301578" y="2014400"/>
            <a:ext cx="689932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00"/>
                </a:solidFill>
                <a:latin typeface="Helvetica Neue"/>
                <a:ea typeface="Helvetica Neue"/>
                <a:cs typeface="Helvetica Neue"/>
                <a:sym typeface="Helvetica Neue"/>
              </a:rPr>
              <a:t>Support Roles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sp>
        <p:nvSpPr>
          <p:cNvPr id="147" name="Google Shape;147;p13"/>
          <p:cNvSpPr/>
          <p:nvPr/>
        </p:nvSpPr>
        <p:spPr>
          <a:xfrm>
            <a:off x="3047" y="0"/>
            <a:ext cx="24371555" cy="1371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8" name="Google Shape;148;p13"/>
          <p:cNvPicPr preferRelativeResize="0"/>
          <p:nvPr/>
        </p:nvPicPr>
        <p:blipFill rotWithShape="1">
          <a:blip r:embed="rId3">
            <a:alphaModFix/>
          </a:blip>
          <a:srcRect b="7651" l="0" r="0" t="7653"/>
          <a:stretch/>
        </p:blipFill>
        <p:spPr>
          <a:xfrm>
            <a:off x="20" y="2564"/>
            <a:ext cx="24377630" cy="13713436"/>
          </a:xfrm>
          <a:prstGeom prst="rect">
            <a:avLst/>
          </a:prstGeom>
          <a:noFill/>
          <a:ln>
            <a:noFill/>
          </a:ln>
        </p:spPr>
      </p:pic>
      <p:sp>
        <p:nvSpPr>
          <p:cNvPr id="149" name="Google Shape;149;p13"/>
          <p:cNvSpPr/>
          <p:nvPr/>
        </p:nvSpPr>
        <p:spPr>
          <a:xfrm>
            <a:off x="0" y="2"/>
            <a:ext cx="11201400" cy="13715999"/>
          </a:xfrm>
          <a:custGeom>
            <a:rect b="b" l="l" r="r" t="t"/>
            <a:pathLst>
              <a:path extrusionOk="0" h="13715999" w="11201400">
                <a:moveTo>
                  <a:pt x="0" y="0"/>
                </a:moveTo>
                <a:lnTo>
                  <a:pt x="8141286" y="0"/>
                </a:lnTo>
                <a:lnTo>
                  <a:pt x="8183482" y="34530"/>
                </a:lnTo>
                <a:cubicBezTo>
                  <a:pt x="10026600" y="1618500"/>
                  <a:pt x="11201400" y="4015627"/>
                  <a:pt x="11201400" y="6698488"/>
                </a:cubicBezTo>
                <a:cubicBezTo>
                  <a:pt x="11201400" y="9530396"/>
                  <a:pt x="9892441" y="12043941"/>
                  <a:pt x="7870194" y="13618820"/>
                </a:cubicBezTo>
                <a:lnTo>
                  <a:pt x="7738963" y="13715999"/>
                </a:lnTo>
                <a:lnTo>
                  <a:pt x="0" y="13715999"/>
                </a:lnTo>
                <a:close/>
              </a:path>
            </a:pathLst>
          </a:custGeom>
          <a:solidFill>
            <a:srgbClr val="5E5D5F">
              <a:alpha val="8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150" name="Google Shape;150;p13"/>
          <p:cNvSpPr txBox="1"/>
          <p:nvPr/>
        </p:nvSpPr>
        <p:spPr>
          <a:xfrm>
            <a:off x="1007762" y="1726217"/>
            <a:ext cx="661833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4983C"/>
                </a:solidFill>
                <a:latin typeface="Helvetica Neue"/>
                <a:ea typeface="Helvetica Neue"/>
                <a:cs typeface="Helvetica Neue"/>
                <a:sym typeface="Helvetica Neue"/>
              </a:rPr>
              <a:t>Customer Success Manager</a:t>
            </a:r>
            <a:endParaRPr b="0" i="0" sz="1400" u="none" cap="none" strike="noStrike">
              <a:solidFill>
                <a:srgbClr val="000000"/>
              </a:solidFill>
              <a:latin typeface="Arial"/>
              <a:ea typeface="Arial"/>
              <a:cs typeface="Arial"/>
              <a:sym typeface="Arial"/>
            </a:endParaRPr>
          </a:p>
        </p:txBody>
      </p:sp>
      <p:sp>
        <p:nvSpPr>
          <p:cNvPr id="151" name="Google Shape;151;p13"/>
          <p:cNvSpPr txBox="1"/>
          <p:nvPr/>
        </p:nvSpPr>
        <p:spPr>
          <a:xfrm>
            <a:off x="1007762" y="2812744"/>
            <a:ext cx="7130398" cy="95102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Other Titles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Customer/Client Support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Account Manager</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Customer Experience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Average Salary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Helvetica Neue"/>
                <a:ea typeface="Helvetica Neue"/>
                <a:cs typeface="Helvetica Neue"/>
                <a:sym typeface="Helvetica Neue"/>
              </a:rPr>
              <a:t>$45K-70K yearly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Helvetica Neue"/>
                <a:ea typeface="Helvetica Neue"/>
                <a:cs typeface="Helvetica Neue"/>
                <a:sym typeface="Helvetica Neue"/>
              </a:rPr>
              <a:t>(Varies by market and company)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Job Function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Helvetica Neue"/>
                <a:ea typeface="Helvetica Neue"/>
                <a:cs typeface="Helvetica Neue"/>
                <a:sym typeface="Helvetica Neue"/>
              </a:rPr>
              <a:t>Advocates on behalf of customers ensuring service delivery &amp; customer satisfaction through on-boarding, deployment &amp; ongoing support.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Common Education/Experience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Experience in customer support/service, business, account management, project management, data center/IT service delivery or communications is comparable.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5" name="Shape 155"/>
        <p:cNvGrpSpPr/>
        <p:nvPr/>
      </p:nvGrpSpPr>
      <p:grpSpPr>
        <a:xfrm>
          <a:off x="0" y="0"/>
          <a:ext cx="0" cy="0"/>
          <a:chOff x="0" y="0"/>
          <a:chExt cx="0" cy="0"/>
        </a:xfrm>
      </p:grpSpPr>
      <p:sp>
        <p:nvSpPr>
          <p:cNvPr id="156" name="Google Shape;156;p15"/>
          <p:cNvSpPr/>
          <p:nvPr/>
        </p:nvSpPr>
        <p:spPr>
          <a:xfrm rot="10800000">
            <a:off x="-2" y="-3"/>
            <a:ext cx="15087601" cy="1371600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157" name="Google Shape;157;p15"/>
          <p:cNvSpPr txBox="1"/>
          <p:nvPr/>
        </p:nvSpPr>
        <p:spPr>
          <a:xfrm>
            <a:off x="1736379" y="4390377"/>
            <a:ext cx="11291873"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200"/>
              <a:buFont typeface="Arial"/>
              <a:buNone/>
            </a:pPr>
            <a:r>
              <a:rPr b="1" i="0" lang="en-US" sz="7200" u="none" cap="none" strike="noStrike">
                <a:solidFill>
                  <a:srgbClr val="F4983C"/>
                </a:solidFill>
                <a:latin typeface="Poppins"/>
                <a:ea typeface="Poppins"/>
                <a:cs typeface="Poppins"/>
                <a:sym typeface="Poppins"/>
              </a:rPr>
              <a:t>Data Center Ecosystem</a:t>
            </a:r>
            <a:endParaRPr b="0" i="0" sz="1400" u="none" cap="none" strike="noStrike">
              <a:solidFill>
                <a:srgbClr val="000000"/>
              </a:solidFill>
              <a:latin typeface="Arial"/>
              <a:ea typeface="Arial"/>
              <a:cs typeface="Arial"/>
              <a:sym typeface="Arial"/>
            </a:endParaRPr>
          </a:p>
        </p:txBody>
      </p:sp>
      <p:sp>
        <p:nvSpPr>
          <p:cNvPr id="158" name="Google Shape;158;p15"/>
          <p:cNvSpPr txBox="1"/>
          <p:nvPr/>
        </p:nvSpPr>
        <p:spPr>
          <a:xfrm>
            <a:off x="1736379" y="6204686"/>
            <a:ext cx="11614837" cy="59400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Helvetica Neue"/>
                <a:ea typeface="Helvetica Neue"/>
                <a:cs typeface="Helvetica Neue"/>
                <a:sym typeface="Helvetica Neue"/>
              </a:rPr>
              <a:t>Leading data center firms actively support communities, dedicating significant resources to enhance local well-being. They invest billions in STEAM education, empowering community members with technical skills and nurturing the next generation of data center professionals. Additionally, these companies contribute millions of dollars and thousands of volunteer hours to charitable causes, addressing issues like food insecurity, education, and women’s empowerment. Notably, data centers prioritize workforce diversity, setting goals to increase representation across various demographics, including women, minorities, veterans, disabled individuals, and LGBTQ+ community members.</a:t>
            </a:r>
            <a:br>
              <a:rPr b="0" i="0" lang="en-US" sz="3600" u="none" cap="none" strike="noStrike">
                <a:solidFill>
                  <a:schemeClr val="dk1"/>
                </a:solidFill>
                <a:latin typeface="Calibri"/>
                <a:ea typeface="Calibri"/>
                <a:cs typeface="Calibri"/>
                <a:sym typeface="Calibri"/>
              </a:rPr>
            </a:b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159" name="Google Shape;159;p15"/>
          <p:cNvSpPr txBox="1"/>
          <p:nvPr/>
        </p:nvSpPr>
        <p:spPr>
          <a:xfrm>
            <a:off x="1736379" y="11641680"/>
            <a:ext cx="9859018" cy="243139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Learn more about data center careers at https://www.datacentercoalition.org/careers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2F2F2"/>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2F2F2"/>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pic>
        <p:nvPicPr>
          <p:cNvPr descr="A qr code on a white background&#10;&#10;Description automatically generated" id="160" name="Google Shape;160;p15"/>
          <p:cNvPicPr preferRelativeResize="0"/>
          <p:nvPr/>
        </p:nvPicPr>
        <p:blipFill rotWithShape="1">
          <a:blip r:embed="rId4">
            <a:alphaModFix/>
          </a:blip>
          <a:srcRect b="0" l="0" r="0" t="0"/>
          <a:stretch/>
        </p:blipFill>
        <p:spPr>
          <a:xfrm>
            <a:off x="11633886" y="11425370"/>
            <a:ext cx="1109891" cy="110989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 name="Shape 36"/>
        <p:cNvGrpSpPr/>
        <p:nvPr/>
      </p:nvGrpSpPr>
      <p:grpSpPr>
        <a:xfrm>
          <a:off x="0" y="0"/>
          <a:ext cx="0" cy="0"/>
          <a:chOff x="0" y="0"/>
          <a:chExt cx="0" cy="0"/>
        </a:xfrm>
      </p:grpSpPr>
      <p:sp>
        <p:nvSpPr>
          <p:cNvPr id="37" name="Google Shape;37;p3"/>
          <p:cNvSpPr txBox="1"/>
          <p:nvPr>
            <p:ph idx="12" type="sldNum"/>
          </p:nvPr>
        </p:nvSpPr>
        <p:spPr>
          <a:xfrm>
            <a:off x="17216715" y="12712701"/>
            <a:ext cx="5484971" cy="730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2300"/>
              <a:buNone/>
            </a:pPr>
            <a:fld id="{00000000-1234-1234-1234-123412341234}" type="slidenum">
              <a:rPr lang="en-US"/>
              <a:t>‹#›</a:t>
            </a:fld>
            <a:endParaRPr/>
          </a:p>
        </p:txBody>
      </p:sp>
      <p:pic>
        <p:nvPicPr>
          <p:cNvPr descr="iStock-911049234.jpg" id="38" name="Google Shape;38;p3"/>
          <p:cNvPicPr preferRelativeResize="0"/>
          <p:nvPr/>
        </p:nvPicPr>
        <p:blipFill rotWithShape="1">
          <a:blip r:embed="rId3">
            <a:alphaModFix/>
          </a:blip>
          <a:srcRect b="0" l="0" r="0" t="0"/>
          <a:stretch/>
        </p:blipFill>
        <p:spPr>
          <a:xfrm>
            <a:off x="0" y="0"/>
            <a:ext cx="24384000" cy="13716000"/>
          </a:xfrm>
          <a:prstGeom prst="rect">
            <a:avLst/>
          </a:prstGeom>
          <a:noFill/>
          <a:ln>
            <a:noFill/>
          </a:ln>
        </p:spPr>
      </p:pic>
      <p:sp>
        <p:nvSpPr>
          <p:cNvPr id="39" name="Google Shape;39;p3"/>
          <p:cNvSpPr/>
          <p:nvPr/>
        </p:nvSpPr>
        <p:spPr>
          <a:xfrm>
            <a:off x="1628078" y="3715245"/>
            <a:ext cx="21073608" cy="8713570"/>
          </a:xfrm>
          <a:prstGeom prst="rect">
            <a:avLst/>
          </a:prstGeom>
          <a:solidFill>
            <a:srgbClr val="5E5D5F">
              <a:alpha val="80000"/>
            </a:srgbClr>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40" name="Google Shape;40;p3"/>
          <p:cNvSpPr/>
          <p:nvPr/>
        </p:nvSpPr>
        <p:spPr>
          <a:xfrm>
            <a:off x="1675964" y="2463799"/>
            <a:ext cx="21025722" cy="1262283"/>
          </a:xfrm>
          <a:prstGeom prst="rect">
            <a:avLst/>
          </a:prstGeom>
          <a:solidFill>
            <a:srgbClr val="F4983C">
              <a:alpha val="96078"/>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lt1"/>
              </a:solidFill>
              <a:latin typeface="Arial"/>
              <a:ea typeface="Arial"/>
              <a:cs typeface="Arial"/>
              <a:sym typeface="Arial"/>
            </a:endParaRPr>
          </a:p>
        </p:txBody>
      </p:sp>
      <p:sp>
        <p:nvSpPr>
          <p:cNvPr id="41" name="Google Shape;41;p3"/>
          <p:cNvSpPr txBox="1"/>
          <p:nvPr/>
        </p:nvSpPr>
        <p:spPr>
          <a:xfrm>
            <a:off x="2296383" y="2710219"/>
            <a:ext cx="14920332"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000000"/>
                </a:solidFill>
                <a:latin typeface="Helvetica Neue"/>
                <a:ea typeface="Helvetica Neue"/>
                <a:cs typeface="Helvetica Neue"/>
                <a:sym typeface="Helvetica Neue"/>
              </a:rPr>
              <a:t>What are Data Centers?</a:t>
            </a:r>
            <a:endParaRPr b="0" i="0" sz="1400" u="none" cap="none" strike="noStrike">
              <a:solidFill>
                <a:srgbClr val="000000"/>
              </a:solidFill>
              <a:latin typeface="Arial"/>
              <a:ea typeface="Arial"/>
              <a:cs typeface="Arial"/>
              <a:sym typeface="Arial"/>
            </a:endParaRPr>
          </a:p>
        </p:txBody>
      </p:sp>
      <p:sp>
        <p:nvSpPr>
          <p:cNvPr id="42" name="Google Shape;42;p3"/>
          <p:cNvSpPr txBox="1"/>
          <p:nvPr/>
        </p:nvSpPr>
        <p:spPr>
          <a:xfrm>
            <a:off x="2296382" y="4623941"/>
            <a:ext cx="19560007" cy="61863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Helvetica Neue"/>
                <a:ea typeface="Helvetica Neue"/>
                <a:cs typeface="Helvetica Neue"/>
                <a:sym typeface="Helvetica Neue"/>
              </a:rPr>
              <a:t>Data centers power our daily lives. They are the physical facilities that house computing machines and related information technology (IT) infrastructure, such as servers and network equipment, and store the digital data demanded by users around the globe.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Helvetica Neue"/>
                <a:ea typeface="Helvetica Neue"/>
                <a:cs typeface="Helvetica Neue"/>
                <a:sym typeface="Helvetica Neue"/>
              </a:rPr>
              <a:t>These places bring together all our online activities, like sharing photos, streaming shows, learning online, and keeping important info safe. Imagine it as a one-stop-shop for everything digital.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Helvetica Neue"/>
                <a:ea typeface="Helvetica Neue"/>
                <a:cs typeface="Helvetica Neue"/>
                <a:sym typeface="Helvetica Neue"/>
              </a:rPr>
              <a:t>Data centers are a crucial component of the modern economy, helping businesses go digital and support various industries and services. Without them, our tech-driven world wouldn't function as smoothly as it does.</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pic>
        <p:nvPicPr>
          <p:cNvPr id="47" name="Google Shape;47;p4"/>
          <p:cNvPicPr preferRelativeResize="0"/>
          <p:nvPr/>
        </p:nvPicPr>
        <p:blipFill rotWithShape="1">
          <a:blip r:embed="rId3">
            <a:alphaModFix/>
          </a:blip>
          <a:srcRect b="0" l="5512" r="5513" t="0"/>
          <a:stretch/>
        </p:blipFill>
        <p:spPr>
          <a:xfrm>
            <a:off x="20" y="29326"/>
            <a:ext cx="24377630" cy="13713436"/>
          </a:xfrm>
          <a:prstGeom prst="rect">
            <a:avLst/>
          </a:prstGeom>
          <a:noFill/>
          <a:ln>
            <a:noFill/>
          </a:ln>
        </p:spPr>
      </p:pic>
      <p:sp>
        <p:nvSpPr>
          <p:cNvPr id="48" name="Google Shape;48;p4"/>
          <p:cNvSpPr/>
          <p:nvPr/>
        </p:nvSpPr>
        <p:spPr>
          <a:xfrm>
            <a:off x="1382751" y="3769112"/>
            <a:ext cx="21588761" cy="8653347"/>
          </a:xfrm>
          <a:prstGeom prst="rect">
            <a:avLst/>
          </a:prstGeom>
          <a:solidFill>
            <a:srgbClr val="5E5D5F">
              <a:alpha val="80000"/>
            </a:srgbClr>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F89B33"/>
              </a:solidFill>
              <a:latin typeface="Helvetica Neue"/>
              <a:ea typeface="Helvetica Neue"/>
              <a:cs typeface="Helvetica Neue"/>
              <a:sym typeface="Helvetica Neue"/>
            </a:endParaRPr>
          </a:p>
        </p:txBody>
      </p:sp>
      <p:sp>
        <p:nvSpPr>
          <p:cNvPr id="49" name="Google Shape;49;p4"/>
          <p:cNvSpPr/>
          <p:nvPr/>
        </p:nvSpPr>
        <p:spPr>
          <a:xfrm>
            <a:off x="1406138" y="2463799"/>
            <a:ext cx="21565374" cy="1305313"/>
          </a:xfrm>
          <a:prstGeom prst="rect">
            <a:avLst/>
          </a:prstGeom>
          <a:solidFill>
            <a:srgbClr val="000000">
              <a:alpha val="909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rgbClr val="000000"/>
              </a:solidFill>
              <a:latin typeface="Arial"/>
              <a:ea typeface="Arial"/>
              <a:cs typeface="Arial"/>
              <a:sym typeface="Arial"/>
            </a:endParaRPr>
          </a:p>
        </p:txBody>
      </p:sp>
      <p:sp>
        <p:nvSpPr>
          <p:cNvPr id="50" name="Google Shape;50;p4"/>
          <p:cNvSpPr txBox="1"/>
          <p:nvPr/>
        </p:nvSpPr>
        <p:spPr>
          <a:xfrm>
            <a:off x="2069666" y="2700957"/>
            <a:ext cx="1309599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lt1"/>
                </a:solidFill>
                <a:latin typeface="Helvetica Neue"/>
                <a:ea typeface="Helvetica Neue"/>
                <a:cs typeface="Helvetica Neue"/>
                <a:sym typeface="Helvetica Neue"/>
              </a:rPr>
              <a:t>Data center types include the following:</a:t>
            </a:r>
            <a:endParaRPr b="0" i="0" sz="1400" u="none" cap="none" strike="noStrike">
              <a:solidFill>
                <a:srgbClr val="000000"/>
              </a:solidFill>
              <a:latin typeface="Arial"/>
              <a:ea typeface="Arial"/>
              <a:cs typeface="Arial"/>
              <a:sym typeface="Arial"/>
            </a:endParaRPr>
          </a:p>
        </p:txBody>
      </p:sp>
      <p:sp>
        <p:nvSpPr>
          <p:cNvPr id="51" name="Google Shape;51;p4"/>
          <p:cNvSpPr/>
          <p:nvPr/>
        </p:nvSpPr>
        <p:spPr>
          <a:xfrm>
            <a:off x="2324100" y="4724400"/>
            <a:ext cx="4000500" cy="990600"/>
          </a:xfrm>
          <a:prstGeom prst="rect">
            <a:avLst/>
          </a:prstGeom>
          <a:solidFill>
            <a:srgbClr val="F4983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52" name="Google Shape;52;p4"/>
          <p:cNvSpPr/>
          <p:nvPr/>
        </p:nvSpPr>
        <p:spPr>
          <a:xfrm>
            <a:off x="7423154" y="4724400"/>
            <a:ext cx="4000500" cy="9906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53" name="Google Shape;53;p4"/>
          <p:cNvSpPr/>
          <p:nvPr/>
        </p:nvSpPr>
        <p:spPr>
          <a:xfrm>
            <a:off x="12801598" y="4722967"/>
            <a:ext cx="4000500" cy="99060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54" name="Google Shape;54;p4"/>
          <p:cNvSpPr/>
          <p:nvPr/>
        </p:nvSpPr>
        <p:spPr>
          <a:xfrm>
            <a:off x="17900652" y="4722967"/>
            <a:ext cx="4000500" cy="990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55" name="Google Shape;55;p4"/>
          <p:cNvSpPr txBox="1"/>
          <p:nvPr/>
        </p:nvSpPr>
        <p:spPr>
          <a:xfrm>
            <a:off x="2619756" y="4925879"/>
            <a:ext cx="339726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Helvetica Neue"/>
                <a:ea typeface="Helvetica Neue"/>
                <a:cs typeface="Helvetica Neue"/>
                <a:sym typeface="Helvetica Neue"/>
              </a:rPr>
              <a:t>Enterprise</a:t>
            </a:r>
            <a:endParaRPr b="0" i="0" sz="1400" u="none" cap="none" strike="noStrike">
              <a:solidFill>
                <a:srgbClr val="000000"/>
              </a:solidFill>
              <a:latin typeface="Arial"/>
              <a:ea typeface="Arial"/>
              <a:cs typeface="Arial"/>
              <a:sym typeface="Arial"/>
            </a:endParaRPr>
          </a:p>
        </p:txBody>
      </p:sp>
      <p:sp>
        <p:nvSpPr>
          <p:cNvPr id="56" name="Google Shape;56;p4"/>
          <p:cNvSpPr txBox="1"/>
          <p:nvPr/>
        </p:nvSpPr>
        <p:spPr>
          <a:xfrm>
            <a:off x="7724774" y="4925878"/>
            <a:ext cx="339726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Helvetica Neue"/>
                <a:ea typeface="Helvetica Neue"/>
                <a:cs typeface="Helvetica Neue"/>
                <a:sym typeface="Helvetica Neue"/>
              </a:rPr>
              <a:t>Hyperscale</a:t>
            </a:r>
            <a:endParaRPr b="0" i="0" sz="1400" u="none" cap="none" strike="noStrike">
              <a:solidFill>
                <a:srgbClr val="000000"/>
              </a:solidFill>
              <a:latin typeface="Arial"/>
              <a:ea typeface="Arial"/>
              <a:cs typeface="Arial"/>
              <a:sym typeface="Arial"/>
            </a:endParaRPr>
          </a:p>
        </p:txBody>
      </p:sp>
      <p:sp>
        <p:nvSpPr>
          <p:cNvPr id="57" name="Google Shape;57;p4"/>
          <p:cNvSpPr txBox="1"/>
          <p:nvPr/>
        </p:nvSpPr>
        <p:spPr>
          <a:xfrm>
            <a:off x="13097254" y="4925877"/>
            <a:ext cx="339726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Helvetica Neue"/>
                <a:ea typeface="Helvetica Neue"/>
                <a:cs typeface="Helvetica Neue"/>
                <a:sym typeface="Helvetica Neue"/>
              </a:rPr>
              <a:t>Colocation</a:t>
            </a:r>
            <a:endParaRPr b="0" i="0" sz="1400" u="none" cap="none" strike="noStrike">
              <a:solidFill>
                <a:srgbClr val="000000"/>
              </a:solidFill>
              <a:latin typeface="Arial"/>
              <a:ea typeface="Arial"/>
              <a:cs typeface="Arial"/>
              <a:sym typeface="Arial"/>
            </a:endParaRPr>
          </a:p>
        </p:txBody>
      </p:sp>
      <p:sp>
        <p:nvSpPr>
          <p:cNvPr id="58" name="Google Shape;58;p4"/>
          <p:cNvSpPr txBox="1"/>
          <p:nvPr/>
        </p:nvSpPr>
        <p:spPr>
          <a:xfrm>
            <a:off x="18202272" y="4925878"/>
            <a:ext cx="339726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Helvetica Neue"/>
                <a:ea typeface="Helvetica Neue"/>
                <a:cs typeface="Helvetica Neue"/>
                <a:sym typeface="Helvetica Neue"/>
              </a:rPr>
              <a:t>Edge</a:t>
            </a:r>
            <a:endParaRPr b="0" i="0" sz="1400" u="none" cap="none" strike="noStrike">
              <a:solidFill>
                <a:srgbClr val="000000"/>
              </a:solidFill>
              <a:latin typeface="Arial"/>
              <a:ea typeface="Arial"/>
              <a:cs typeface="Arial"/>
              <a:sym typeface="Arial"/>
            </a:endParaRPr>
          </a:p>
        </p:txBody>
      </p:sp>
      <p:pic>
        <p:nvPicPr>
          <p:cNvPr descr="Computer" id="59" name="Google Shape;59;p4"/>
          <p:cNvPicPr preferRelativeResize="0"/>
          <p:nvPr/>
        </p:nvPicPr>
        <p:blipFill rotWithShape="1">
          <a:blip r:embed="rId4">
            <a:alphaModFix/>
          </a:blip>
          <a:srcRect b="0" l="0" r="0" t="0"/>
          <a:stretch/>
        </p:blipFill>
        <p:spPr>
          <a:xfrm>
            <a:off x="3403985" y="6105912"/>
            <a:ext cx="1402985" cy="1402985"/>
          </a:xfrm>
          <a:prstGeom prst="rect">
            <a:avLst/>
          </a:prstGeom>
          <a:noFill/>
          <a:ln>
            <a:noFill/>
          </a:ln>
        </p:spPr>
      </p:pic>
      <p:sp>
        <p:nvSpPr>
          <p:cNvPr id="60" name="Google Shape;60;p4"/>
          <p:cNvSpPr txBox="1"/>
          <p:nvPr/>
        </p:nvSpPr>
        <p:spPr>
          <a:xfrm>
            <a:off x="2324100" y="7650806"/>
            <a:ext cx="4000500"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Helvetica Neue"/>
                <a:ea typeface="Helvetica Neue"/>
                <a:cs typeface="Helvetica Neue"/>
                <a:sym typeface="Helvetica Neue"/>
              </a:rPr>
              <a:t>A company-owned data center used for internal data processes.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pic>
        <p:nvPicPr>
          <p:cNvPr descr="Building" id="61" name="Google Shape;61;p4"/>
          <p:cNvPicPr preferRelativeResize="0"/>
          <p:nvPr/>
        </p:nvPicPr>
        <p:blipFill rotWithShape="1">
          <a:blip r:embed="rId5">
            <a:alphaModFix/>
          </a:blip>
          <a:srcRect b="0" l="0" r="0" t="0"/>
          <a:stretch/>
        </p:blipFill>
        <p:spPr>
          <a:xfrm>
            <a:off x="8531585" y="6105912"/>
            <a:ext cx="1402985" cy="1402985"/>
          </a:xfrm>
          <a:prstGeom prst="rect">
            <a:avLst/>
          </a:prstGeom>
          <a:noFill/>
          <a:ln>
            <a:noFill/>
          </a:ln>
        </p:spPr>
      </p:pic>
      <p:sp>
        <p:nvSpPr>
          <p:cNvPr id="62" name="Google Shape;62;p4"/>
          <p:cNvSpPr txBox="1"/>
          <p:nvPr/>
        </p:nvSpPr>
        <p:spPr>
          <a:xfrm>
            <a:off x="7423154" y="7650806"/>
            <a:ext cx="4000500"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Helvetica Neue"/>
                <a:ea typeface="Helvetica Neue"/>
                <a:cs typeface="Helvetica Neue"/>
                <a:sym typeface="Helvetica Neue"/>
              </a:rPr>
              <a:t>A data center containing at least 5,000 servers, spanning a minimum of 10,000 square feet (930 square meters and offering at least 40MW of capacity.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63" name="Google Shape;63;p4"/>
          <p:cNvSpPr txBox="1"/>
          <p:nvPr/>
        </p:nvSpPr>
        <p:spPr>
          <a:xfrm>
            <a:off x="12801598" y="7636852"/>
            <a:ext cx="400050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Helvetica Neue"/>
                <a:ea typeface="Helvetica Neue"/>
                <a:cs typeface="Helvetica Neue"/>
                <a:sym typeface="Helvetica Neue"/>
              </a:rPr>
              <a:t>A data center that leases equipment or bandwidth to other companies.</a:t>
            </a:r>
            <a:endParaRPr b="0" i="0" sz="3600" u="none" cap="none" strike="noStrike">
              <a:solidFill>
                <a:schemeClr val="dk1"/>
              </a:solidFill>
              <a:latin typeface="Calibri"/>
              <a:ea typeface="Calibri"/>
              <a:cs typeface="Calibri"/>
              <a:sym typeface="Calibri"/>
            </a:endParaRPr>
          </a:p>
        </p:txBody>
      </p:sp>
      <p:sp>
        <p:nvSpPr>
          <p:cNvPr id="64" name="Google Shape;64;p4"/>
          <p:cNvSpPr txBox="1"/>
          <p:nvPr/>
        </p:nvSpPr>
        <p:spPr>
          <a:xfrm>
            <a:off x="17900652" y="7650806"/>
            <a:ext cx="4000500"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Helvetica Neue"/>
                <a:ea typeface="Helvetica Neue"/>
                <a:cs typeface="Helvetica Neue"/>
                <a:sym typeface="Helvetica Neue"/>
              </a:rPr>
              <a:t>A smaller data center located as close to the end user as possible, typically used to support Internet of Things and other low-latency demands.</a:t>
            </a:r>
            <a:endParaRPr b="0" i="0" sz="3600" u="none" cap="none" strike="noStrike">
              <a:solidFill>
                <a:schemeClr val="dk1"/>
              </a:solidFill>
              <a:latin typeface="Calibri"/>
              <a:ea typeface="Calibri"/>
              <a:cs typeface="Calibri"/>
              <a:sym typeface="Calibri"/>
            </a:endParaRPr>
          </a:p>
        </p:txBody>
      </p:sp>
      <p:pic>
        <p:nvPicPr>
          <p:cNvPr descr="Warehouse with solid fill" id="65" name="Google Shape;65;p4"/>
          <p:cNvPicPr preferRelativeResize="0"/>
          <p:nvPr/>
        </p:nvPicPr>
        <p:blipFill rotWithShape="1">
          <a:blip r:embed="rId6">
            <a:alphaModFix/>
          </a:blip>
          <a:srcRect b="0" l="0" r="0" t="0"/>
          <a:stretch/>
        </p:blipFill>
        <p:spPr>
          <a:xfrm>
            <a:off x="14091034" y="5992775"/>
            <a:ext cx="1402984" cy="1402984"/>
          </a:xfrm>
          <a:prstGeom prst="rect">
            <a:avLst/>
          </a:prstGeom>
          <a:noFill/>
          <a:ln>
            <a:noFill/>
          </a:ln>
        </p:spPr>
      </p:pic>
      <p:pic>
        <p:nvPicPr>
          <p:cNvPr descr="Work from home Wi-Fi outline" id="66" name="Google Shape;66;p4"/>
          <p:cNvPicPr preferRelativeResize="0"/>
          <p:nvPr/>
        </p:nvPicPr>
        <p:blipFill rotWithShape="1">
          <a:blip r:embed="rId7">
            <a:alphaModFix/>
          </a:blip>
          <a:srcRect b="0" l="0" r="0" t="0"/>
          <a:stretch/>
        </p:blipFill>
        <p:spPr>
          <a:xfrm>
            <a:off x="19199410" y="5992775"/>
            <a:ext cx="1402984" cy="1402984"/>
          </a:xfrm>
          <a:prstGeom prst="rect">
            <a:avLst/>
          </a:prstGeom>
          <a:noFill/>
          <a:ln>
            <a:noFill/>
          </a:ln>
        </p:spPr>
      </p:pic>
      <p:sp>
        <p:nvSpPr>
          <p:cNvPr id="67" name="Google Shape;67;p4"/>
          <p:cNvSpPr/>
          <p:nvPr/>
        </p:nvSpPr>
        <p:spPr>
          <a:xfrm>
            <a:off x="2318136" y="10209696"/>
            <a:ext cx="4000500" cy="228256"/>
          </a:xfrm>
          <a:prstGeom prst="rect">
            <a:avLst/>
          </a:prstGeom>
          <a:solidFill>
            <a:srgbClr val="F4983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68" name="Google Shape;68;p4"/>
          <p:cNvSpPr/>
          <p:nvPr/>
        </p:nvSpPr>
        <p:spPr>
          <a:xfrm>
            <a:off x="7423154" y="10209696"/>
            <a:ext cx="4000500" cy="228256"/>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69" name="Google Shape;69;p4"/>
          <p:cNvSpPr/>
          <p:nvPr/>
        </p:nvSpPr>
        <p:spPr>
          <a:xfrm>
            <a:off x="12801598" y="10209696"/>
            <a:ext cx="4000500" cy="228256"/>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70" name="Google Shape;70;p4"/>
          <p:cNvSpPr/>
          <p:nvPr/>
        </p:nvSpPr>
        <p:spPr>
          <a:xfrm>
            <a:off x="17900652" y="10209696"/>
            <a:ext cx="4000500" cy="228256"/>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71" name="Google Shape;71;p4"/>
          <p:cNvSpPr txBox="1"/>
          <p:nvPr/>
        </p:nvSpPr>
        <p:spPr>
          <a:xfrm>
            <a:off x="2619756" y="11242516"/>
            <a:ext cx="1877339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2F2F2"/>
                </a:solidFill>
                <a:latin typeface="Helvetica Neue"/>
                <a:ea typeface="Helvetica Neue"/>
                <a:cs typeface="Helvetica Neue"/>
                <a:sym typeface="Helvetica Neue"/>
              </a:rPr>
              <a:t>NAICS code 518210 comprises establishments primarily engaged in providing infrastructure for hosting or data processing services. See explanation for the selection of this NAICS code in the Appendix on pg. 64.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2F2F2"/>
                </a:solidFill>
                <a:latin typeface="Helvetica Neue"/>
                <a:ea typeface="Helvetica Neue"/>
                <a:cs typeface="Helvetica Neue"/>
                <a:sym typeface="Helvetica Neue"/>
              </a:rPr>
              <a:t>US Bureau of Labor Statistics, Quarterly Census of Employment and Wages. An establishment is a single physical location where one predominant activity occurs.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 name="Shape 75"/>
        <p:cNvGrpSpPr/>
        <p:nvPr/>
      </p:nvGrpSpPr>
      <p:grpSpPr>
        <a:xfrm>
          <a:off x="0" y="0"/>
          <a:ext cx="0" cy="0"/>
          <a:chOff x="0" y="0"/>
          <a:chExt cx="0" cy="0"/>
        </a:xfrm>
      </p:grpSpPr>
      <p:sp>
        <p:nvSpPr>
          <p:cNvPr id="76" name="Google Shape;76;p5"/>
          <p:cNvSpPr/>
          <p:nvPr/>
        </p:nvSpPr>
        <p:spPr>
          <a:xfrm>
            <a:off x="3047" y="0"/>
            <a:ext cx="24371555" cy="1371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7" name="Google Shape;77;p5"/>
          <p:cNvPicPr preferRelativeResize="0"/>
          <p:nvPr/>
        </p:nvPicPr>
        <p:blipFill rotWithShape="1">
          <a:blip r:embed="rId3">
            <a:alphaModFix/>
          </a:blip>
          <a:srcRect b="48" l="0" r="0" t="48"/>
          <a:stretch/>
        </p:blipFill>
        <p:spPr>
          <a:xfrm>
            <a:off x="20" y="29326"/>
            <a:ext cx="24377630" cy="13713436"/>
          </a:xfrm>
          <a:prstGeom prst="rect">
            <a:avLst/>
          </a:prstGeom>
          <a:noFill/>
          <a:ln>
            <a:noFill/>
          </a:ln>
        </p:spPr>
      </p:pic>
      <p:sp>
        <p:nvSpPr>
          <p:cNvPr id="78" name="Google Shape;78;p5"/>
          <p:cNvSpPr/>
          <p:nvPr/>
        </p:nvSpPr>
        <p:spPr>
          <a:xfrm>
            <a:off x="1382751" y="3769112"/>
            <a:ext cx="21588761" cy="8653347"/>
          </a:xfrm>
          <a:prstGeom prst="rect">
            <a:avLst/>
          </a:prstGeom>
          <a:solidFill>
            <a:srgbClr val="5E5D5F">
              <a:alpha val="80000"/>
            </a:srgbClr>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F89B33"/>
              </a:solidFill>
              <a:latin typeface="Helvetica Neue"/>
              <a:ea typeface="Helvetica Neue"/>
              <a:cs typeface="Helvetica Neue"/>
              <a:sym typeface="Helvetica Neue"/>
            </a:endParaRPr>
          </a:p>
        </p:txBody>
      </p:sp>
      <p:sp>
        <p:nvSpPr>
          <p:cNvPr id="79" name="Google Shape;79;p5"/>
          <p:cNvSpPr/>
          <p:nvPr/>
        </p:nvSpPr>
        <p:spPr>
          <a:xfrm>
            <a:off x="1406138" y="2463799"/>
            <a:ext cx="21565374" cy="1305313"/>
          </a:xfrm>
          <a:prstGeom prst="rect">
            <a:avLst/>
          </a:prstGeom>
          <a:solidFill>
            <a:srgbClr val="F4983C">
              <a:alpha val="909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lt1"/>
              </a:solidFill>
              <a:latin typeface="Arial"/>
              <a:ea typeface="Arial"/>
              <a:cs typeface="Arial"/>
              <a:sym typeface="Arial"/>
            </a:endParaRPr>
          </a:p>
        </p:txBody>
      </p:sp>
      <p:sp>
        <p:nvSpPr>
          <p:cNvPr id="80" name="Google Shape;80;p5"/>
          <p:cNvSpPr txBox="1"/>
          <p:nvPr/>
        </p:nvSpPr>
        <p:spPr>
          <a:xfrm>
            <a:off x="16760281" y="7251952"/>
            <a:ext cx="6211231" cy="38779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Calibri"/>
                <a:ea typeface="Calibri"/>
                <a:cs typeface="Calibri"/>
                <a:sym typeface="Calibri"/>
              </a:rPr>
              <a:t>In 2021, the data center industry supported 468,800 jobs directly. According to the U.S. Department of Labor, Computer and IT occupations are expected to grow by 12% from 2014 to 2024, surpassing the average growth rate for all occupations.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81" name="Google Shape;81;p5"/>
          <p:cNvSpPr txBox="1"/>
          <p:nvPr/>
        </p:nvSpPr>
        <p:spPr>
          <a:xfrm>
            <a:off x="2069666" y="2700957"/>
            <a:ext cx="1309599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00"/>
                </a:solidFill>
                <a:latin typeface="Helvetica Neue"/>
                <a:ea typeface="Helvetica Neue"/>
                <a:cs typeface="Helvetica Neue"/>
                <a:sym typeface="Helvetica Neue"/>
              </a:rPr>
              <a:t>The Data Center Workforce</a:t>
            </a:r>
            <a:endParaRPr b="0" i="0" sz="1400" u="none" cap="none" strike="noStrike">
              <a:solidFill>
                <a:srgbClr val="000000"/>
              </a:solidFill>
              <a:latin typeface="Arial"/>
              <a:ea typeface="Arial"/>
              <a:cs typeface="Arial"/>
              <a:sym typeface="Arial"/>
            </a:endParaRPr>
          </a:p>
        </p:txBody>
      </p:sp>
      <p:sp>
        <p:nvSpPr>
          <p:cNvPr id="82" name="Google Shape;82;p5"/>
          <p:cNvSpPr txBox="1"/>
          <p:nvPr/>
        </p:nvSpPr>
        <p:spPr>
          <a:xfrm>
            <a:off x="2046280" y="4515478"/>
            <a:ext cx="5885614"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F89B33"/>
                </a:solidFill>
                <a:latin typeface="Helvetica Neue"/>
                <a:ea typeface="Helvetica Neue"/>
                <a:cs typeface="Helvetica Neue"/>
                <a:sym typeface="Helvetica Neue"/>
              </a:rPr>
              <a:t>2.9 to 3.5 million annual jobs</a:t>
            </a:r>
            <a:endParaRPr b="0" i="0" sz="5400" u="none" cap="none" strike="noStrike">
              <a:solidFill>
                <a:srgbClr val="F89B33"/>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83" name="Google Shape;83;p5"/>
          <p:cNvSpPr txBox="1"/>
          <p:nvPr/>
        </p:nvSpPr>
        <p:spPr>
          <a:xfrm>
            <a:off x="2069670" y="7251952"/>
            <a:ext cx="5601153"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F2F2F2"/>
                </a:solidFill>
                <a:latin typeface="Helvetica Neue"/>
                <a:ea typeface="Helvetica Neue"/>
                <a:cs typeface="Helvetica Neue"/>
                <a:sym typeface="Helvetica Neue"/>
              </a:rPr>
              <a:t>Each direct job in the data center industry supports more than 6 jobs elsewhere in the US economy.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cxnSp>
        <p:nvCxnSpPr>
          <p:cNvPr id="84" name="Google Shape;84;p5"/>
          <p:cNvCxnSpPr/>
          <p:nvPr/>
        </p:nvCxnSpPr>
        <p:spPr>
          <a:xfrm>
            <a:off x="8351520" y="4663440"/>
            <a:ext cx="0" cy="6156960"/>
          </a:xfrm>
          <a:prstGeom prst="straightConnector1">
            <a:avLst/>
          </a:prstGeom>
          <a:noFill/>
          <a:ln cap="flat" cmpd="sng" w="9525">
            <a:solidFill>
              <a:schemeClr val="lt1"/>
            </a:solidFill>
            <a:prstDash val="solid"/>
            <a:miter lim="800000"/>
            <a:headEnd len="sm" w="sm" type="none"/>
            <a:tailEnd len="sm" w="sm" type="none"/>
          </a:ln>
        </p:spPr>
      </p:cxnSp>
      <p:sp>
        <p:nvSpPr>
          <p:cNvPr id="85" name="Google Shape;85;p5"/>
          <p:cNvSpPr txBox="1"/>
          <p:nvPr/>
        </p:nvSpPr>
        <p:spPr>
          <a:xfrm>
            <a:off x="9334984" y="4515478"/>
            <a:ext cx="5885614" cy="31393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F89B33"/>
                </a:solidFill>
                <a:latin typeface="Helvetica Neue"/>
                <a:ea typeface="Helvetica Neue"/>
                <a:cs typeface="Helvetica Neue"/>
                <a:sym typeface="Helvetica Neue"/>
              </a:rPr>
              <a:t>$209 to $294 billion in annual labor income</a:t>
            </a:r>
            <a:endParaRPr b="0" i="0" sz="5400" u="none" cap="none" strike="noStrike">
              <a:solidFill>
                <a:srgbClr val="F89B33"/>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86" name="Google Shape;86;p5"/>
          <p:cNvSpPr txBox="1"/>
          <p:nvPr/>
        </p:nvSpPr>
        <p:spPr>
          <a:xfrm>
            <a:off x="9210506" y="7251952"/>
            <a:ext cx="5885597" cy="29546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F2F2F2"/>
                </a:solidFill>
                <a:latin typeface="Helvetica Neue"/>
                <a:ea typeface="Helvetica Neue"/>
                <a:cs typeface="Helvetica Neue"/>
                <a:sym typeface="Helvetica Neue"/>
              </a:rPr>
              <a:t>Total impact on national labor income grew 40% and labor income earned directly from the data center industry grew by 74% between 2017 and 2021.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cxnSp>
        <p:nvCxnSpPr>
          <p:cNvPr id="87" name="Google Shape;87;p5"/>
          <p:cNvCxnSpPr/>
          <p:nvPr/>
        </p:nvCxnSpPr>
        <p:spPr>
          <a:xfrm>
            <a:off x="15910560" y="4663440"/>
            <a:ext cx="0" cy="6156960"/>
          </a:xfrm>
          <a:prstGeom prst="straightConnector1">
            <a:avLst/>
          </a:prstGeom>
          <a:noFill/>
          <a:ln cap="flat" cmpd="sng" w="9525">
            <a:solidFill>
              <a:schemeClr val="lt1"/>
            </a:solidFill>
            <a:prstDash val="solid"/>
            <a:miter lim="800000"/>
            <a:headEnd len="sm" w="sm" type="none"/>
            <a:tailEnd len="sm" w="sm" type="none"/>
          </a:ln>
        </p:spPr>
      </p:cxnSp>
      <p:sp>
        <p:nvSpPr>
          <p:cNvPr id="88" name="Google Shape;88;p5"/>
          <p:cNvSpPr txBox="1"/>
          <p:nvPr/>
        </p:nvSpPr>
        <p:spPr>
          <a:xfrm>
            <a:off x="16600302" y="4545958"/>
            <a:ext cx="5885614"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F89B33"/>
                </a:solidFill>
                <a:latin typeface="Helvetica Neue"/>
                <a:ea typeface="Helvetica Neue"/>
                <a:cs typeface="Helvetica Neue"/>
                <a:sym typeface="Helvetica Neue"/>
              </a:rPr>
              <a:t>Projected 12% Growth</a:t>
            </a:r>
            <a:endParaRPr b="0" i="0" sz="5400" u="none" cap="none" strike="noStrike">
              <a:solidFill>
                <a:srgbClr val="F89B33"/>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89" name="Google Shape;89;p5"/>
          <p:cNvSpPr txBox="1"/>
          <p:nvPr/>
        </p:nvSpPr>
        <p:spPr>
          <a:xfrm>
            <a:off x="2069666" y="11222270"/>
            <a:ext cx="2041625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2F2F2"/>
                </a:solidFill>
                <a:latin typeface="Helvetica Neue"/>
                <a:ea typeface="Helvetica Neue"/>
                <a:cs typeface="Helvetica Neue"/>
                <a:sym typeface="Helvetica Neue"/>
              </a:rPr>
              <a:t>*Total impact includes direct, indirect, and induced impacts. Direct impacts are those occurring directly within the data center industry. Indirect impacts are those occurring within other businesses as part of the supply chain to the data center industry. Induced impacts are those arising from household spending of income earned from the data center industry or its supply chain.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 name="Shape 94"/>
        <p:cNvGrpSpPr/>
        <p:nvPr/>
      </p:nvGrpSpPr>
      <p:grpSpPr>
        <a:xfrm>
          <a:off x="0" y="0"/>
          <a:ext cx="0" cy="0"/>
          <a:chOff x="0" y="0"/>
          <a:chExt cx="0" cy="0"/>
        </a:xfrm>
      </p:grpSpPr>
      <p:sp>
        <p:nvSpPr>
          <p:cNvPr id="95" name="Google Shape;95;p6"/>
          <p:cNvSpPr/>
          <p:nvPr/>
        </p:nvSpPr>
        <p:spPr>
          <a:xfrm>
            <a:off x="3047" y="0"/>
            <a:ext cx="24371555" cy="1371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6" name="Google Shape;96;p6"/>
          <p:cNvPicPr preferRelativeResize="0"/>
          <p:nvPr/>
        </p:nvPicPr>
        <p:blipFill rotWithShape="1">
          <a:blip r:embed="rId3">
            <a:alphaModFix/>
          </a:blip>
          <a:srcRect b="48" l="0" r="0" t="48"/>
          <a:stretch/>
        </p:blipFill>
        <p:spPr>
          <a:xfrm>
            <a:off x="20" y="2564"/>
            <a:ext cx="24377630" cy="13713436"/>
          </a:xfrm>
          <a:prstGeom prst="rect">
            <a:avLst/>
          </a:prstGeom>
          <a:noFill/>
          <a:ln>
            <a:noFill/>
          </a:ln>
        </p:spPr>
      </p:pic>
      <p:sp>
        <p:nvSpPr>
          <p:cNvPr id="97" name="Google Shape;97;p6"/>
          <p:cNvSpPr/>
          <p:nvPr/>
        </p:nvSpPr>
        <p:spPr>
          <a:xfrm>
            <a:off x="1097001" y="1493384"/>
            <a:ext cx="13800099" cy="9315450"/>
          </a:xfrm>
          <a:prstGeom prst="rect">
            <a:avLst/>
          </a:prstGeom>
          <a:solidFill>
            <a:srgbClr val="5E5D5F">
              <a:alpha val="91372"/>
            </a:srgbClr>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F89B33"/>
              </a:solidFill>
              <a:latin typeface="Helvetica Neue"/>
              <a:ea typeface="Helvetica Neue"/>
              <a:cs typeface="Helvetica Neue"/>
              <a:sym typeface="Helvetica Neue"/>
            </a:endParaRPr>
          </a:p>
        </p:txBody>
      </p:sp>
      <p:sp>
        <p:nvSpPr>
          <p:cNvPr id="98" name="Google Shape;98;p6"/>
          <p:cNvSpPr txBox="1"/>
          <p:nvPr/>
        </p:nvSpPr>
        <p:spPr>
          <a:xfrm>
            <a:off x="1764308" y="2123771"/>
            <a:ext cx="12465484" cy="38779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F2F2F2"/>
                </a:solidFill>
                <a:latin typeface="Helvetica Neue"/>
                <a:ea typeface="Helvetica Neue"/>
                <a:cs typeface="Helvetica Neue"/>
                <a:sym typeface="Helvetica Neue"/>
              </a:rPr>
              <a:t>Data center occupations require a wide range of skills and expertise, allowing people with different educational backgrounds and professional experiences to contribute to the growing field. With over 230 specialist job roles, </a:t>
            </a:r>
            <a:r>
              <a:rPr b="1" i="0" lang="en-US" sz="3000" u="none" cap="none" strike="noStrike">
                <a:solidFill>
                  <a:srgbClr val="F4983C"/>
                </a:solidFill>
                <a:latin typeface="Helvetica Neue"/>
                <a:ea typeface="Helvetica Neue"/>
                <a:cs typeface="Helvetica Neue"/>
                <a:sym typeface="Helvetica Neue"/>
              </a:rPr>
              <a:t>the industry will require over 300,000 new full-time equivalent positions by 2025.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2F2F2"/>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2F2F2"/>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graphicFrame>
        <p:nvGraphicFramePr>
          <p:cNvPr id="99" name="Google Shape;99;p6"/>
          <p:cNvGraphicFramePr/>
          <p:nvPr/>
        </p:nvGraphicFramePr>
        <p:xfrm>
          <a:off x="1761242" y="4673259"/>
          <a:ext cx="3000000" cy="3000000"/>
        </p:xfrm>
        <a:graphic>
          <a:graphicData uri="http://schemas.openxmlformats.org/drawingml/2006/table">
            <a:tbl>
              <a:tblPr bandRow="1" firstRow="1">
                <a:noFill/>
                <a:tableStyleId>{906971F5-021C-4562-815F-E2EB00906D42}</a:tableStyleId>
              </a:tblPr>
              <a:tblGrid>
                <a:gridCol w="6234275"/>
                <a:gridCol w="6234275"/>
              </a:tblGrid>
              <a:tr h="5645325">
                <a:tc>
                  <a:txBody>
                    <a:bodyPr/>
                    <a:lstStyle/>
                    <a:p>
                      <a:pPr indent="-571500" lvl="0" marL="571500" marR="0" rtl="0" algn="l">
                        <a:lnSpc>
                          <a:spcPct val="150000"/>
                        </a:lnSpc>
                        <a:spcBef>
                          <a:spcPts val="0"/>
                        </a:spcBef>
                        <a:spcAft>
                          <a:spcPts val="0"/>
                        </a:spcAft>
                        <a:buClr>
                          <a:srgbClr val="F2F2F2"/>
                        </a:buClr>
                        <a:buSzPts val="2800"/>
                        <a:buFont typeface="Arial"/>
                        <a:buChar char="•"/>
                      </a:pPr>
                      <a:r>
                        <a:rPr lang="en-US" sz="2800" u="none" cap="none" strike="noStrike">
                          <a:solidFill>
                            <a:srgbClr val="F2F2F2"/>
                          </a:solidFill>
                        </a:rPr>
                        <a:t>Engineers</a:t>
                      </a:r>
                      <a:endParaRPr sz="1400" u="none" cap="none" strike="noStrike"/>
                    </a:p>
                    <a:p>
                      <a:pPr indent="-571500" lvl="0" marL="571500" marR="0" rtl="0" algn="l">
                        <a:lnSpc>
                          <a:spcPct val="150000"/>
                        </a:lnSpc>
                        <a:spcBef>
                          <a:spcPts val="0"/>
                        </a:spcBef>
                        <a:spcAft>
                          <a:spcPts val="0"/>
                        </a:spcAft>
                        <a:buClr>
                          <a:srgbClr val="F2F2F2"/>
                        </a:buClr>
                        <a:buSzPts val="2800"/>
                        <a:buFont typeface="Arial"/>
                        <a:buChar char="•"/>
                      </a:pPr>
                      <a:r>
                        <a:rPr lang="en-US" sz="2800" u="none" cap="none" strike="noStrike">
                          <a:solidFill>
                            <a:srgbClr val="F2F2F2"/>
                          </a:solidFill>
                        </a:rPr>
                        <a:t>Computer Occupations</a:t>
                      </a:r>
                      <a:endParaRPr sz="1400" u="none" cap="none" strike="noStrike"/>
                    </a:p>
                    <a:p>
                      <a:pPr indent="-571500" lvl="0" marL="571500" marR="0" rtl="0" algn="l">
                        <a:lnSpc>
                          <a:spcPct val="150000"/>
                        </a:lnSpc>
                        <a:spcBef>
                          <a:spcPts val="0"/>
                        </a:spcBef>
                        <a:spcAft>
                          <a:spcPts val="0"/>
                        </a:spcAft>
                        <a:buClr>
                          <a:srgbClr val="F2F2F2"/>
                        </a:buClr>
                        <a:buSzPts val="2800"/>
                        <a:buFont typeface="Arial"/>
                        <a:buChar char="•"/>
                      </a:pPr>
                      <a:r>
                        <a:rPr lang="en-US" sz="2800" u="none" cap="none" strike="noStrike">
                          <a:solidFill>
                            <a:srgbClr val="F2F2F2"/>
                          </a:solidFill>
                        </a:rPr>
                        <a:t>Business Operations Specialists</a:t>
                      </a:r>
                      <a:endParaRPr sz="1400" u="none" cap="none" strike="noStrike"/>
                    </a:p>
                    <a:p>
                      <a:pPr indent="-571500" lvl="0" marL="571500" marR="0" rtl="0" algn="l">
                        <a:lnSpc>
                          <a:spcPct val="150000"/>
                        </a:lnSpc>
                        <a:spcBef>
                          <a:spcPts val="0"/>
                        </a:spcBef>
                        <a:spcAft>
                          <a:spcPts val="0"/>
                        </a:spcAft>
                        <a:buClr>
                          <a:srgbClr val="F2F2F2"/>
                        </a:buClr>
                        <a:buSzPts val="2800"/>
                        <a:buFont typeface="Arial"/>
                        <a:buChar char="•"/>
                      </a:pPr>
                      <a:r>
                        <a:rPr lang="en-US" sz="2800" u="none" cap="none" strike="noStrike">
                          <a:solidFill>
                            <a:srgbClr val="F2F2F2"/>
                          </a:solidFill>
                        </a:rPr>
                        <a:t>Financial Specialists</a:t>
                      </a:r>
                      <a:endParaRPr sz="1400" u="none" cap="none" strike="noStrike"/>
                    </a:p>
                    <a:p>
                      <a:pPr indent="-571500" lvl="0" marL="571500" marR="0" rtl="0" algn="l">
                        <a:lnSpc>
                          <a:spcPct val="150000"/>
                        </a:lnSpc>
                        <a:spcBef>
                          <a:spcPts val="0"/>
                        </a:spcBef>
                        <a:spcAft>
                          <a:spcPts val="0"/>
                        </a:spcAft>
                        <a:buClr>
                          <a:srgbClr val="F2F2F2"/>
                        </a:buClr>
                        <a:buSzPts val="2800"/>
                        <a:buFont typeface="Arial"/>
                        <a:buChar char="•"/>
                      </a:pPr>
                      <a:r>
                        <a:rPr lang="en-US" sz="2800" u="none" cap="none" strike="noStrike">
                          <a:solidFill>
                            <a:srgbClr val="F2F2F2"/>
                          </a:solidFill>
                        </a:rPr>
                        <a:t>Security and Compliance</a:t>
                      </a:r>
                      <a:endParaRPr sz="1400" u="none" cap="none" strike="noStrike"/>
                    </a:p>
                    <a:p>
                      <a:pPr indent="-571500" lvl="0" marL="571500" marR="0" rtl="0" algn="l">
                        <a:lnSpc>
                          <a:spcPct val="150000"/>
                        </a:lnSpc>
                        <a:spcBef>
                          <a:spcPts val="0"/>
                        </a:spcBef>
                        <a:spcAft>
                          <a:spcPts val="0"/>
                        </a:spcAft>
                        <a:buClr>
                          <a:srgbClr val="F2F2F2"/>
                        </a:buClr>
                        <a:buSzPts val="2800"/>
                        <a:buFont typeface="Arial"/>
                        <a:buChar char="•"/>
                      </a:pPr>
                      <a:r>
                        <a:rPr lang="en-US" sz="2800" u="none" cap="none" strike="noStrike">
                          <a:solidFill>
                            <a:srgbClr val="F2F2F2"/>
                          </a:solidFill>
                        </a:rPr>
                        <a:t>Information &amp; Records Keeping</a:t>
                      </a:r>
                      <a:endParaRPr sz="1400" u="none" cap="none" strike="noStrike"/>
                    </a:p>
                    <a:p>
                      <a:pPr indent="-571500" lvl="0" marL="571500" marR="0" rtl="0" algn="l">
                        <a:lnSpc>
                          <a:spcPct val="150000"/>
                        </a:lnSpc>
                        <a:spcBef>
                          <a:spcPts val="0"/>
                        </a:spcBef>
                        <a:spcAft>
                          <a:spcPts val="0"/>
                        </a:spcAft>
                        <a:buClr>
                          <a:srgbClr val="F2F2F2"/>
                        </a:buClr>
                        <a:buSzPts val="2800"/>
                        <a:buFont typeface="Arial"/>
                        <a:buChar char="•"/>
                      </a:pPr>
                      <a:r>
                        <a:rPr lang="en-US" sz="2800" u="none" cap="none" strike="noStrike">
                          <a:solidFill>
                            <a:srgbClr val="F2F2F2"/>
                          </a:solidFill>
                        </a:rPr>
                        <a:t>Advertising, Marketing, Promotions, Public Relations, and Sales Managers</a:t>
                      </a:r>
                      <a:endParaRPr sz="1400" u="none" cap="none" strike="noStrike"/>
                    </a:p>
                    <a:p>
                      <a:pPr indent="-393700" lvl="0" marL="571500" marR="0" rtl="0" algn="l">
                        <a:lnSpc>
                          <a:spcPct val="150000"/>
                        </a:lnSpc>
                        <a:spcBef>
                          <a:spcPts val="0"/>
                        </a:spcBef>
                        <a:spcAft>
                          <a:spcPts val="0"/>
                        </a:spcAft>
                        <a:buClr>
                          <a:schemeClr val="dk1"/>
                        </a:buClr>
                        <a:buSzPts val="2800"/>
                        <a:buFont typeface="Arial"/>
                        <a:buNone/>
                      </a:pPr>
                      <a:r>
                        <a:t/>
                      </a:r>
                      <a:endParaRPr sz="2800" u="none" cap="none" strike="noStrike">
                        <a:solidFill>
                          <a:srgbClr val="F2F2F2"/>
                        </a:solidFill>
                      </a:endParaRPr>
                    </a:p>
                    <a:p>
                      <a:pPr indent="-393700" lvl="0" marL="571500" marR="0" rtl="0" algn="l">
                        <a:lnSpc>
                          <a:spcPct val="150000"/>
                        </a:lnSpc>
                        <a:spcBef>
                          <a:spcPts val="0"/>
                        </a:spcBef>
                        <a:spcAft>
                          <a:spcPts val="0"/>
                        </a:spcAft>
                        <a:buClr>
                          <a:schemeClr val="dk1"/>
                        </a:buClr>
                        <a:buSzPts val="2800"/>
                        <a:buFont typeface="Arial"/>
                        <a:buNone/>
                      </a:pPr>
                      <a:r>
                        <a:t/>
                      </a:r>
                      <a:endParaRPr sz="2800" u="none" cap="none" strike="noStrike">
                        <a:solidFill>
                          <a:srgbClr val="F2F2F2"/>
                        </a:solidFill>
                      </a:endParaRPr>
                    </a:p>
                  </a:txBody>
                  <a:tcPr marT="45725" marB="45725" marR="91450" marL="91450" anchor="ctr"/>
                </a:tc>
                <a:tc>
                  <a:txBody>
                    <a:bodyPr/>
                    <a:lstStyle/>
                    <a:p>
                      <a:pPr indent="-571500" lvl="0" marL="571500" marR="0" rtl="0" algn="l">
                        <a:lnSpc>
                          <a:spcPct val="150000"/>
                        </a:lnSpc>
                        <a:spcBef>
                          <a:spcPts val="0"/>
                        </a:spcBef>
                        <a:spcAft>
                          <a:spcPts val="0"/>
                        </a:spcAft>
                        <a:buClr>
                          <a:srgbClr val="F2F2F2"/>
                        </a:buClr>
                        <a:buSzPts val="2800"/>
                        <a:buFont typeface="Arial"/>
                        <a:buChar char="•"/>
                      </a:pPr>
                      <a:r>
                        <a:rPr lang="en-US" sz="2800" u="none" cap="none" strike="noStrike">
                          <a:solidFill>
                            <a:srgbClr val="F2F2F2"/>
                          </a:solidFill>
                        </a:rPr>
                        <a:t>Office Supervisors &amp; Administrative Support Workers</a:t>
                      </a:r>
                      <a:endParaRPr sz="1400" u="none" cap="none" strike="noStrike"/>
                    </a:p>
                    <a:p>
                      <a:pPr indent="-571500" lvl="0" marL="571500" marR="0" rtl="0" algn="l">
                        <a:lnSpc>
                          <a:spcPct val="150000"/>
                        </a:lnSpc>
                        <a:spcBef>
                          <a:spcPts val="0"/>
                        </a:spcBef>
                        <a:spcAft>
                          <a:spcPts val="0"/>
                        </a:spcAft>
                        <a:buClr>
                          <a:srgbClr val="F2F2F2"/>
                        </a:buClr>
                        <a:buSzPts val="2800"/>
                        <a:buFont typeface="Arial"/>
                        <a:buChar char="•"/>
                      </a:pPr>
                      <a:r>
                        <a:rPr lang="en-US" sz="2800" u="none" cap="none" strike="noStrike">
                          <a:solidFill>
                            <a:srgbClr val="F2F2F2"/>
                          </a:solidFill>
                        </a:rPr>
                        <a:t>Environmental Health &amp; Safety</a:t>
                      </a:r>
                      <a:endParaRPr sz="1400" u="none" cap="none" strike="noStrike"/>
                    </a:p>
                    <a:p>
                      <a:pPr indent="-571500" lvl="0" marL="571500" marR="0" rtl="0" algn="l">
                        <a:lnSpc>
                          <a:spcPct val="150000"/>
                        </a:lnSpc>
                        <a:spcBef>
                          <a:spcPts val="0"/>
                        </a:spcBef>
                        <a:spcAft>
                          <a:spcPts val="0"/>
                        </a:spcAft>
                        <a:buClr>
                          <a:srgbClr val="F2F2F2"/>
                        </a:buClr>
                        <a:buSzPts val="2800"/>
                        <a:buFont typeface="Arial"/>
                        <a:buChar char="•"/>
                      </a:pPr>
                      <a:r>
                        <a:rPr lang="en-US" sz="2800" u="none" cap="none" strike="noStrike">
                          <a:solidFill>
                            <a:srgbClr val="F2F2F2"/>
                          </a:solidFill>
                        </a:rPr>
                        <a:t>Real Estate</a:t>
                      </a:r>
                      <a:endParaRPr sz="1400" u="none" cap="none" strike="noStrike"/>
                    </a:p>
                    <a:p>
                      <a:pPr indent="-571500" lvl="0" marL="571500" marR="0" rtl="0" algn="l">
                        <a:lnSpc>
                          <a:spcPct val="150000"/>
                        </a:lnSpc>
                        <a:spcBef>
                          <a:spcPts val="0"/>
                        </a:spcBef>
                        <a:spcAft>
                          <a:spcPts val="0"/>
                        </a:spcAft>
                        <a:buClr>
                          <a:srgbClr val="F2F2F2"/>
                        </a:buClr>
                        <a:buSzPts val="2800"/>
                        <a:buFont typeface="Arial"/>
                        <a:buChar char="•"/>
                      </a:pPr>
                      <a:r>
                        <a:rPr lang="en-US" sz="2800" u="none" cap="none" strike="noStrike">
                          <a:solidFill>
                            <a:srgbClr val="F2F2F2"/>
                          </a:solidFill>
                        </a:rPr>
                        <a:t>Construction, Design, &amp; Development</a:t>
                      </a:r>
                      <a:endParaRPr sz="1400" u="none" cap="none" strike="noStrike"/>
                    </a:p>
                    <a:p>
                      <a:pPr indent="-571500" lvl="0" marL="571500" marR="0" rtl="0" algn="l">
                        <a:lnSpc>
                          <a:spcPct val="150000"/>
                        </a:lnSpc>
                        <a:spcBef>
                          <a:spcPts val="0"/>
                        </a:spcBef>
                        <a:spcAft>
                          <a:spcPts val="0"/>
                        </a:spcAft>
                        <a:buClr>
                          <a:srgbClr val="F2F2F2"/>
                        </a:buClr>
                        <a:buSzPts val="2800"/>
                        <a:buFont typeface="Arial"/>
                        <a:buChar char="•"/>
                      </a:pPr>
                      <a:r>
                        <a:rPr lang="en-US" sz="2800" u="none" cap="none" strike="noStrike">
                          <a:solidFill>
                            <a:srgbClr val="F2F2F2"/>
                          </a:solidFill>
                        </a:rPr>
                        <a:t>Project &amp; Program Managers</a:t>
                      </a:r>
                      <a:endParaRPr sz="1400" u="none" cap="none" strike="noStrike"/>
                    </a:p>
                    <a:p>
                      <a:pPr indent="-571500" lvl="0" marL="571500" marR="0" rtl="0" algn="l">
                        <a:lnSpc>
                          <a:spcPct val="150000"/>
                        </a:lnSpc>
                        <a:spcBef>
                          <a:spcPts val="0"/>
                        </a:spcBef>
                        <a:spcAft>
                          <a:spcPts val="0"/>
                        </a:spcAft>
                        <a:buClr>
                          <a:srgbClr val="F2F2F2"/>
                        </a:buClr>
                        <a:buSzPts val="2800"/>
                        <a:buFont typeface="Arial"/>
                        <a:buChar char="•"/>
                      </a:pPr>
                      <a:r>
                        <a:rPr lang="en-US" sz="2800" u="none" cap="none" strike="noStrike">
                          <a:solidFill>
                            <a:srgbClr val="F2F2F2"/>
                          </a:solidFill>
                        </a:rPr>
                        <a:t>Sales Representatives, Services</a:t>
                      </a:r>
                      <a:endParaRPr sz="1400" u="none" cap="none" strike="noStrike"/>
                    </a:p>
                    <a:p>
                      <a:pPr indent="-393700" lvl="0" marL="571500" marR="0" rtl="0" algn="l">
                        <a:lnSpc>
                          <a:spcPct val="150000"/>
                        </a:lnSpc>
                        <a:spcBef>
                          <a:spcPts val="0"/>
                        </a:spcBef>
                        <a:spcAft>
                          <a:spcPts val="0"/>
                        </a:spcAft>
                        <a:buClr>
                          <a:schemeClr val="dk1"/>
                        </a:buClr>
                        <a:buSzPts val="2800"/>
                        <a:buFont typeface="Arial"/>
                        <a:buNone/>
                      </a:pPr>
                      <a:r>
                        <a:t/>
                      </a:r>
                      <a:endParaRPr sz="2800" u="none" cap="none" strike="noStrike">
                        <a:solidFill>
                          <a:srgbClr val="F2F2F2"/>
                        </a:solidFill>
                      </a:endParaRPr>
                    </a:p>
                    <a:p>
                      <a:pPr indent="-393700" lvl="0" marL="571500" marR="0" rtl="0" algn="l">
                        <a:lnSpc>
                          <a:spcPct val="150000"/>
                        </a:lnSpc>
                        <a:spcBef>
                          <a:spcPts val="0"/>
                        </a:spcBef>
                        <a:spcAft>
                          <a:spcPts val="0"/>
                        </a:spcAft>
                        <a:buClr>
                          <a:schemeClr val="dk1"/>
                        </a:buClr>
                        <a:buSzPts val="2800"/>
                        <a:buFont typeface="Arial"/>
                        <a:buNone/>
                      </a:pPr>
                      <a:r>
                        <a:t/>
                      </a:r>
                      <a:endParaRPr sz="2800" u="none" cap="none" strike="noStrike">
                        <a:solidFill>
                          <a:srgbClr val="F2F2F2"/>
                        </a:solidFill>
                      </a:endParaRPr>
                    </a:p>
                    <a:p>
                      <a:pPr indent="-393700" lvl="0" marL="571500" marR="0" rtl="0" algn="l">
                        <a:lnSpc>
                          <a:spcPct val="150000"/>
                        </a:lnSpc>
                        <a:spcBef>
                          <a:spcPts val="0"/>
                        </a:spcBef>
                        <a:spcAft>
                          <a:spcPts val="0"/>
                        </a:spcAft>
                        <a:buClr>
                          <a:schemeClr val="dk1"/>
                        </a:buClr>
                        <a:buSzPts val="2800"/>
                        <a:buFont typeface="Arial"/>
                        <a:buNone/>
                      </a:pPr>
                      <a:r>
                        <a:t/>
                      </a:r>
                      <a:endParaRPr sz="2800" u="none" cap="none" strike="noStrike">
                        <a:solidFill>
                          <a:srgbClr val="F2F2F2"/>
                        </a:solidFill>
                      </a:endParaRPr>
                    </a:p>
                    <a:p>
                      <a:pPr indent="-393700" lvl="0" marL="571500" marR="0" rtl="0" algn="l">
                        <a:lnSpc>
                          <a:spcPct val="100000"/>
                        </a:lnSpc>
                        <a:spcBef>
                          <a:spcPts val="0"/>
                        </a:spcBef>
                        <a:spcAft>
                          <a:spcPts val="0"/>
                        </a:spcAft>
                        <a:buClr>
                          <a:schemeClr val="dk1"/>
                        </a:buClr>
                        <a:buSzPts val="2800"/>
                        <a:buFont typeface="Arial"/>
                        <a:buNone/>
                      </a:pPr>
                      <a:r>
                        <a:t/>
                      </a:r>
                      <a:endParaRPr sz="2800" u="none" cap="none" strike="noStrike">
                        <a:solidFill>
                          <a:srgbClr val="F2F2F2"/>
                        </a:solidFill>
                      </a:endParaRPr>
                    </a:p>
                  </a:txBody>
                  <a:tcPr marT="45725" marB="45725" marR="91450" marL="91450" anchor="ct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sp>
        <p:nvSpPr>
          <p:cNvPr id="104" name="Google Shape;104;p7"/>
          <p:cNvSpPr/>
          <p:nvPr/>
        </p:nvSpPr>
        <p:spPr>
          <a:xfrm>
            <a:off x="3047" y="0"/>
            <a:ext cx="24371555" cy="1371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5" name="Google Shape;105;p7"/>
          <p:cNvPicPr preferRelativeResize="0"/>
          <p:nvPr/>
        </p:nvPicPr>
        <p:blipFill rotWithShape="1">
          <a:blip r:embed="rId3">
            <a:alphaModFix/>
          </a:blip>
          <a:srcRect b="7573" l="0" r="0" t="7575"/>
          <a:stretch/>
        </p:blipFill>
        <p:spPr>
          <a:xfrm>
            <a:off x="20" y="2564"/>
            <a:ext cx="24377630" cy="13713436"/>
          </a:xfrm>
          <a:prstGeom prst="rect">
            <a:avLst/>
          </a:prstGeom>
          <a:noFill/>
          <a:ln>
            <a:noFill/>
          </a:ln>
        </p:spPr>
      </p:pic>
      <p:sp>
        <p:nvSpPr>
          <p:cNvPr id="106" name="Google Shape;106;p7"/>
          <p:cNvSpPr/>
          <p:nvPr/>
        </p:nvSpPr>
        <p:spPr>
          <a:xfrm>
            <a:off x="0" y="1777243"/>
            <a:ext cx="8591550" cy="1305313"/>
          </a:xfrm>
          <a:prstGeom prst="rect">
            <a:avLst/>
          </a:prstGeom>
          <a:solidFill>
            <a:srgbClr val="F4983C">
              <a:alpha val="9098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lt1"/>
              </a:solidFill>
              <a:latin typeface="Arial"/>
              <a:ea typeface="Arial"/>
              <a:cs typeface="Arial"/>
              <a:sym typeface="Arial"/>
            </a:endParaRPr>
          </a:p>
        </p:txBody>
      </p:sp>
      <p:sp>
        <p:nvSpPr>
          <p:cNvPr id="107" name="Google Shape;107;p7"/>
          <p:cNvSpPr txBox="1"/>
          <p:nvPr/>
        </p:nvSpPr>
        <p:spPr>
          <a:xfrm>
            <a:off x="301578" y="2014400"/>
            <a:ext cx="689932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00"/>
                </a:solidFill>
                <a:latin typeface="Helvetica Neue"/>
                <a:ea typeface="Helvetica Neue"/>
                <a:cs typeface="Helvetica Neue"/>
                <a:sym typeface="Helvetica Neue"/>
              </a:rPr>
              <a:t>Mission Critical Roles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 name="Shape 111"/>
        <p:cNvGrpSpPr/>
        <p:nvPr/>
      </p:nvGrpSpPr>
      <p:grpSpPr>
        <a:xfrm>
          <a:off x="0" y="0"/>
          <a:ext cx="0" cy="0"/>
          <a:chOff x="0" y="0"/>
          <a:chExt cx="0" cy="0"/>
        </a:xfrm>
      </p:grpSpPr>
      <p:sp>
        <p:nvSpPr>
          <p:cNvPr id="112" name="Google Shape;112;p8"/>
          <p:cNvSpPr/>
          <p:nvPr/>
        </p:nvSpPr>
        <p:spPr>
          <a:xfrm>
            <a:off x="3047" y="0"/>
            <a:ext cx="24371555" cy="1371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erson standing in a server room&#10;&#10;Description automatically generated" id="113" name="Google Shape;113;p8"/>
          <p:cNvPicPr preferRelativeResize="0"/>
          <p:nvPr/>
        </p:nvPicPr>
        <p:blipFill rotWithShape="1">
          <a:blip r:embed="rId3">
            <a:alphaModFix/>
          </a:blip>
          <a:srcRect b="13453" l="0" r="0" t="0"/>
          <a:stretch/>
        </p:blipFill>
        <p:spPr>
          <a:xfrm>
            <a:off x="20" y="2564"/>
            <a:ext cx="24377630" cy="13713436"/>
          </a:xfrm>
          <a:prstGeom prst="rect">
            <a:avLst/>
          </a:prstGeom>
          <a:noFill/>
          <a:ln>
            <a:noFill/>
          </a:ln>
        </p:spPr>
      </p:pic>
      <p:sp>
        <p:nvSpPr>
          <p:cNvPr id="114" name="Google Shape;114;p8"/>
          <p:cNvSpPr/>
          <p:nvPr/>
        </p:nvSpPr>
        <p:spPr>
          <a:xfrm>
            <a:off x="14098184" y="0"/>
            <a:ext cx="10276418" cy="13716000"/>
          </a:xfrm>
          <a:custGeom>
            <a:rect b="b" l="l" r="r" t="t"/>
            <a:pathLst>
              <a:path extrusionOk="0" h="13716000" w="10276418">
                <a:moveTo>
                  <a:pt x="2946130" y="0"/>
                </a:moveTo>
                <a:lnTo>
                  <a:pt x="10276418" y="0"/>
                </a:lnTo>
                <a:lnTo>
                  <a:pt x="10276418" y="13716000"/>
                </a:lnTo>
                <a:lnTo>
                  <a:pt x="2269617" y="13716000"/>
                </a:lnTo>
                <a:lnTo>
                  <a:pt x="2246622" y="13689187"/>
                </a:lnTo>
                <a:cubicBezTo>
                  <a:pt x="850757" y="11981882"/>
                  <a:pt x="0" y="9713898"/>
                  <a:pt x="0" y="7225020"/>
                </a:cubicBezTo>
                <a:cubicBezTo>
                  <a:pt x="0" y="4404289"/>
                  <a:pt x="1092751" y="1867286"/>
                  <a:pt x="2833316" y="108635"/>
                </a:cubicBezTo>
                <a:close/>
              </a:path>
            </a:pathLst>
          </a:custGeom>
          <a:solidFill>
            <a:srgbClr val="5E5D5F">
              <a:alpha val="8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115" name="Google Shape;115;p8"/>
          <p:cNvSpPr txBox="1"/>
          <p:nvPr/>
        </p:nvSpPr>
        <p:spPr>
          <a:xfrm>
            <a:off x="16386190" y="2482155"/>
            <a:ext cx="7366037" cy="112338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Other Titles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Smarthands/Helping Hands Technician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Service Delivery</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Data Center Operations (DCO) Technician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Average Salary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Helvetica Neue"/>
                <a:ea typeface="Helvetica Neue"/>
                <a:cs typeface="Helvetica Neue"/>
                <a:sym typeface="Helvetica Neue"/>
              </a:rPr>
              <a:t>$25-$45 per hour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Helvetica Neue"/>
                <a:ea typeface="Helvetica Neue"/>
                <a:cs typeface="Helvetica Neue"/>
                <a:sym typeface="Helvetica Neue"/>
              </a:rPr>
              <a:t>(Varies by market and company)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Job Function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Helvetica Neue"/>
                <a:ea typeface="Helvetica Neue"/>
                <a:cs typeface="Helvetica Neue"/>
                <a:sym typeface="Helvetica Neue"/>
              </a:rPr>
              <a:t>Mechanical: Installing, operating, monitoring &amp; maintaining the critical equipment required to keep a data center up &amp; running without disruptions. This includes electrical &amp; physical equipment (racks, servers, networks, switches,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Common Education/Experience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Associates degree or industry certifications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Experience trouble-shooting and/or racking &amp; hardware maintenance or comparable.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Related mechanical or electrical work experience.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Helvetica Neue"/>
              <a:ea typeface="Helvetica Neue"/>
              <a:cs typeface="Helvetica Neue"/>
              <a:sym typeface="Helvetica Neue"/>
            </a:endParaRPr>
          </a:p>
        </p:txBody>
      </p:sp>
      <p:sp>
        <p:nvSpPr>
          <p:cNvPr id="116" name="Google Shape;116;p8"/>
          <p:cNvSpPr txBox="1"/>
          <p:nvPr/>
        </p:nvSpPr>
        <p:spPr>
          <a:xfrm>
            <a:off x="16386190" y="1382115"/>
            <a:ext cx="532662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4983C"/>
                </a:solidFill>
                <a:latin typeface="Helvetica Neue"/>
                <a:ea typeface="Helvetica Neue"/>
                <a:cs typeface="Helvetica Neue"/>
                <a:sym typeface="Helvetica Neue"/>
              </a:rPr>
              <a:t>Data Center Technician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0" name="Shape 120"/>
        <p:cNvGrpSpPr/>
        <p:nvPr/>
      </p:nvGrpSpPr>
      <p:grpSpPr>
        <a:xfrm>
          <a:off x="0" y="0"/>
          <a:ext cx="0" cy="0"/>
          <a:chOff x="0" y="0"/>
          <a:chExt cx="0" cy="0"/>
        </a:xfrm>
      </p:grpSpPr>
      <p:sp>
        <p:nvSpPr>
          <p:cNvPr id="121" name="Google Shape;121;p9"/>
          <p:cNvSpPr/>
          <p:nvPr/>
        </p:nvSpPr>
        <p:spPr>
          <a:xfrm>
            <a:off x="3047" y="0"/>
            <a:ext cx="24371555" cy="1371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22" name="Google Shape;122;p9"/>
          <p:cNvPicPr preferRelativeResize="0"/>
          <p:nvPr/>
        </p:nvPicPr>
        <p:blipFill rotWithShape="1">
          <a:blip r:embed="rId3">
            <a:alphaModFix/>
          </a:blip>
          <a:srcRect b="0" l="3059" r="3059" t="0"/>
          <a:stretch/>
        </p:blipFill>
        <p:spPr>
          <a:xfrm>
            <a:off x="20" y="2564"/>
            <a:ext cx="24377630" cy="13713436"/>
          </a:xfrm>
          <a:prstGeom prst="rect">
            <a:avLst/>
          </a:prstGeom>
          <a:noFill/>
          <a:ln>
            <a:noFill/>
          </a:ln>
        </p:spPr>
      </p:pic>
      <p:sp>
        <p:nvSpPr>
          <p:cNvPr id="123" name="Google Shape;123;p9"/>
          <p:cNvSpPr/>
          <p:nvPr/>
        </p:nvSpPr>
        <p:spPr>
          <a:xfrm>
            <a:off x="0" y="0"/>
            <a:ext cx="9423400" cy="13716000"/>
          </a:xfrm>
          <a:custGeom>
            <a:rect b="b" l="l" r="r" t="t"/>
            <a:pathLst>
              <a:path extrusionOk="0" h="13716000" w="9423400">
                <a:moveTo>
                  <a:pt x="0" y="0"/>
                </a:moveTo>
                <a:lnTo>
                  <a:pt x="5469158" y="0"/>
                </a:lnTo>
                <a:lnTo>
                  <a:pt x="5588412" y="65948"/>
                </a:lnTo>
                <a:cubicBezTo>
                  <a:pt x="7872703" y="1405778"/>
                  <a:pt x="9423400" y="4018910"/>
                  <a:pt x="9423400" y="7023100"/>
                </a:cubicBezTo>
                <a:cubicBezTo>
                  <a:pt x="9423400" y="9754183"/>
                  <a:pt x="8141833" y="12162076"/>
                  <a:pt x="6192599" y="13583937"/>
                </a:cubicBezTo>
                <a:lnTo>
                  <a:pt x="6001811" y="13716000"/>
                </a:lnTo>
                <a:lnTo>
                  <a:pt x="0" y="13716000"/>
                </a:lnTo>
                <a:close/>
              </a:path>
            </a:pathLst>
          </a:custGeom>
          <a:solidFill>
            <a:srgbClr val="5E5D5F">
              <a:alpha val="8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124" name="Google Shape;124;p9"/>
          <p:cNvSpPr txBox="1"/>
          <p:nvPr/>
        </p:nvSpPr>
        <p:spPr>
          <a:xfrm>
            <a:off x="1007763" y="2615130"/>
            <a:ext cx="7120237" cy="10802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Other Titles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Critical Facilities Technician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Data Center Engineering Operations (DCEO)</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Data Center Shift Engineer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Average Salary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Helvetica Neue"/>
                <a:ea typeface="Helvetica Neue"/>
                <a:cs typeface="Helvetica Neue"/>
                <a:sym typeface="Helvetica Neue"/>
              </a:rPr>
              <a:t>$35-$55 per hour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Helvetica Neue"/>
                <a:ea typeface="Helvetica Neue"/>
                <a:cs typeface="Helvetica Neue"/>
                <a:sym typeface="Helvetica Neue"/>
              </a:rPr>
              <a:t>(Varies by market &amp; company)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Job Function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Helvetica Neue"/>
                <a:ea typeface="Helvetica Neue"/>
                <a:cs typeface="Helvetica Neue"/>
                <a:sym typeface="Helvetica Neue"/>
              </a:rPr>
              <a:t>Operating &amp; maintaining the power, cooling &amp; various other systems that keep the data center operational 24/7/365. These systems include: UPS, Generators, ATS, Switch gear, CHAHs, chillers and other complex electrical &amp; mechanical equipment.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Common Education/Experience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Associates degree or industry certifications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Experience in data center or comparable.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Helvetica Neue"/>
              <a:ea typeface="Helvetica Neue"/>
              <a:cs typeface="Helvetica Neue"/>
              <a:sym typeface="Helvetica Neue"/>
            </a:endParaRPr>
          </a:p>
        </p:txBody>
      </p:sp>
      <p:sp>
        <p:nvSpPr>
          <p:cNvPr id="125" name="Google Shape;125;p9"/>
          <p:cNvSpPr txBox="1"/>
          <p:nvPr/>
        </p:nvSpPr>
        <p:spPr>
          <a:xfrm>
            <a:off x="1007763" y="1395930"/>
            <a:ext cx="532662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4983C"/>
                </a:solidFill>
                <a:latin typeface="Helvetica Neue"/>
                <a:ea typeface="Helvetica Neue"/>
                <a:cs typeface="Helvetica Neue"/>
                <a:sym typeface="Helvetica Neue"/>
              </a:rPr>
              <a:t>Data Center Engineer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sp>
        <p:nvSpPr>
          <p:cNvPr id="130" name="Google Shape;130;p10"/>
          <p:cNvSpPr/>
          <p:nvPr/>
        </p:nvSpPr>
        <p:spPr>
          <a:xfrm>
            <a:off x="3047" y="0"/>
            <a:ext cx="24371555" cy="1371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31" name="Google Shape;131;p10"/>
          <p:cNvPicPr preferRelativeResize="0"/>
          <p:nvPr/>
        </p:nvPicPr>
        <p:blipFill rotWithShape="1">
          <a:blip r:embed="rId3">
            <a:alphaModFix/>
          </a:blip>
          <a:srcRect b="5517" l="0" r="0" t="5517"/>
          <a:stretch/>
        </p:blipFill>
        <p:spPr>
          <a:xfrm>
            <a:off x="20" y="2564"/>
            <a:ext cx="24377630" cy="13713436"/>
          </a:xfrm>
          <a:prstGeom prst="rect">
            <a:avLst/>
          </a:prstGeom>
          <a:noFill/>
          <a:ln>
            <a:noFill/>
          </a:ln>
        </p:spPr>
      </p:pic>
      <p:sp>
        <p:nvSpPr>
          <p:cNvPr id="132" name="Google Shape;132;p10"/>
          <p:cNvSpPr/>
          <p:nvPr/>
        </p:nvSpPr>
        <p:spPr>
          <a:xfrm>
            <a:off x="14211808" y="2"/>
            <a:ext cx="10165842" cy="13715999"/>
          </a:xfrm>
          <a:custGeom>
            <a:rect b="b" l="l" r="r" t="t"/>
            <a:pathLst>
              <a:path extrusionOk="0" h="13715999" w="10165842">
                <a:moveTo>
                  <a:pt x="3190236" y="0"/>
                </a:moveTo>
                <a:lnTo>
                  <a:pt x="10165842" y="0"/>
                </a:lnTo>
                <a:lnTo>
                  <a:pt x="10165842" y="13715999"/>
                </a:lnTo>
                <a:lnTo>
                  <a:pt x="4092612" y="13715999"/>
                </a:lnTo>
                <a:lnTo>
                  <a:pt x="3766586" y="13520930"/>
                </a:lnTo>
                <a:cubicBezTo>
                  <a:pt x="1508430" y="12093156"/>
                  <a:pt x="0" y="9509277"/>
                  <a:pt x="0" y="6558787"/>
                </a:cubicBezTo>
                <a:cubicBezTo>
                  <a:pt x="0" y="3889297"/>
                  <a:pt x="1234792" y="1519912"/>
                  <a:pt x="3142454" y="35357"/>
                </a:cubicBezTo>
                <a:close/>
              </a:path>
            </a:pathLst>
          </a:custGeom>
          <a:solidFill>
            <a:srgbClr val="5E5D5F">
              <a:alpha val="8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133" name="Google Shape;133;p10"/>
          <p:cNvSpPr txBox="1"/>
          <p:nvPr/>
        </p:nvSpPr>
        <p:spPr>
          <a:xfrm>
            <a:off x="16724249" y="1452067"/>
            <a:ext cx="514096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4983C"/>
                </a:solidFill>
                <a:latin typeface="Helvetica Neue"/>
                <a:ea typeface="Helvetica Neue"/>
                <a:cs typeface="Helvetica Neue"/>
                <a:sym typeface="Helvetica Neue"/>
              </a:rPr>
              <a:t>Operations Manager</a:t>
            </a:r>
            <a:endParaRPr b="0" i="0" sz="1400" u="none" cap="none" strike="noStrike">
              <a:solidFill>
                <a:srgbClr val="000000"/>
              </a:solidFill>
              <a:latin typeface="Arial"/>
              <a:ea typeface="Arial"/>
              <a:cs typeface="Arial"/>
              <a:sym typeface="Arial"/>
            </a:endParaRPr>
          </a:p>
        </p:txBody>
      </p:sp>
      <p:sp>
        <p:nvSpPr>
          <p:cNvPr id="134" name="Google Shape;134;p10"/>
          <p:cNvSpPr txBox="1"/>
          <p:nvPr/>
        </p:nvSpPr>
        <p:spPr>
          <a:xfrm>
            <a:off x="16814069" y="2775025"/>
            <a:ext cx="6996907" cy="99411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Other Titles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Data Center Manager</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Facilities Manager</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Infrastructure Manager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Average Salary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Helvetica Neue"/>
                <a:ea typeface="Helvetica Neue"/>
                <a:cs typeface="Helvetica Neue"/>
                <a:sym typeface="Helvetica Neue"/>
              </a:rPr>
              <a:t>$125K-150K yearly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Helvetica Neue"/>
                <a:ea typeface="Helvetica Neue"/>
                <a:cs typeface="Helvetica Neue"/>
                <a:sym typeface="Helvetica Neue"/>
              </a:rPr>
              <a:t>(Varies by market &amp; company)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Job Function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Maintaining the design, planning, maintenance &amp; operational integrity of mechanical, electrical, plumbing, and other infrastructure systems within the data center.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Management of operations team.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F4983C"/>
                </a:solidFill>
                <a:latin typeface="Helvetica Neue"/>
                <a:ea typeface="Helvetica Neue"/>
                <a:cs typeface="Helvetica Neue"/>
                <a:sym typeface="Helvetica Neue"/>
              </a:rPr>
              <a:t>Common Education/Experience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6-10 Years of experience in a data center, critical operations, or electrical maintenance is comparable.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1"/>
              </a:buClr>
              <a:buSzPts val="2800"/>
              <a:buFont typeface="Arial"/>
              <a:buChar char="•"/>
            </a:pPr>
            <a:r>
              <a:rPr b="0" i="0" lang="en-US" sz="2800" u="none" cap="none" strike="noStrike">
                <a:solidFill>
                  <a:schemeClr val="lt1"/>
                </a:solidFill>
                <a:latin typeface="Helvetica Neue"/>
                <a:ea typeface="Helvetica Neue"/>
                <a:cs typeface="Helvetica Neue"/>
                <a:sym typeface="Helvetica Neue"/>
              </a:rPr>
              <a:t>Bachelor’s degree preferred.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Stakeholder 3">
      <a:dk1>
        <a:srgbClr val="7E7C7F"/>
      </a:dk1>
      <a:lt1>
        <a:srgbClr val="FFFFFF"/>
      </a:lt1>
      <a:dk2>
        <a:srgbClr val="011F5E"/>
      </a:dk2>
      <a:lt2>
        <a:srgbClr val="FFFFFF"/>
      </a:lt2>
      <a:accent1>
        <a:srgbClr val="274553"/>
      </a:accent1>
      <a:accent2>
        <a:srgbClr val="2B9C8E"/>
      </a:accent2>
      <a:accent3>
        <a:srgbClr val="E8C369"/>
      </a:accent3>
      <a:accent4>
        <a:srgbClr val="F2A260"/>
      </a:accent4>
      <a:accent5>
        <a:srgbClr val="E76F51"/>
      </a:accent5>
      <a:accent6>
        <a:srgbClr val="E76E4F"/>
      </a:accent6>
      <a:hlink>
        <a:srgbClr val="EE6563"/>
      </a:hlink>
      <a:folHlink>
        <a:srgbClr val="FEA27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2023-10-23T14:41:28Z</dcterms:created>
</cp:coreProperties>
</file>